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fortaa" panose="020B060402020202020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ontserrat" pitchFamily="2" charset="0"/>
      <p:regular r:id="rId25"/>
      <p:bold r:id="rId26"/>
      <p:italic r:id="rId27"/>
      <p:boldItalic r:id="rId28"/>
    </p:embeddedFont>
    <p:embeddedFont>
      <p:font typeface="Montserrat ExtraBold" pitchFamily="2" charset="0"/>
      <p:bold r:id="rId29"/>
      <p:boldItalic r:id="rId30"/>
    </p:embeddedFont>
    <p:embeddedFont>
      <p:font typeface="Shadows Into Light Two" panose="02000506000000020004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dHoK5zjWvcdx2JDtT4mCVttY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4c0f7b4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154c0f7b4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5e5d6ac2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5e5d6ac2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485b9e5d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5485b9e5d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5e5d6ac2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5e5d6ac2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485b9e5d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5485b9e5d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5e5d6ac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5e5d6ac2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485b9e5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5485b9e5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e5d6ac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1e5e5d6ac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485b9e5df_0_165"/>
          <p:cNvSpPr/>
          <p:nvPr/>
        </p:nvSpPr>
        <p:spPr>
          <a:xfrm>
            <a:off x="0" y="10091400"/>
            <a:ext cx="18288000" cy="1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5485b9e5df_0_16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5485b9e5df_0_16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15485b9e5df_0_16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dlet.com/jenn358/project-quality-concerns-aga3vyrnunzkg1uv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dlet.com/jenn358/project-quality-concerns-aga3vyrnunzkg1u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zxMM9m0az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padlet.com/jenn358/question-asking-xlet9aggn190pwq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padlet.com/jenn358/question-asking-xlet9aggn190pwq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54c0f7b4a8_0_4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154c0f7b4a8_0_4"/>
          <p:cNvGrpSpPr/>
          <p:nvPr/>
        </p:nvGrpSpPr>
        <p:grpSpPr>
          <a:xfrm>
            <a:off x="5494133" y="5143500"/>
            <a:ext cx="12793950" cy="4786425"/>
            <a:chOff x="0" y="0"/>
            <a:chExt cx="17058600" cy="6381900"/>
          </a:xfrm>
        </p:grpSpPr>
        <p:sp>
          <p:nvSpPr>
            <p:cNvPr id="91" name="Google Shape;91;g154c0f7b4a8_0_4"/>
            <p:cNvSpPr/>
            <p:nvPr/>
          </p:nvSpPr>
          <p:spPr>
            <a:xfrm>
              <a:off x="0" y="0"/>
              <a:ext cx="17058600" cy="6381900"/>
            </a:xfrm>
            <a:prstGeom prst="rect">
              <a:avLst/>
            </a:prstGeom>
            <a:solidFill>
              <a:srgbClr val="213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54c0f7b4a8_0_4"/>
            <p:cNvSpPr txBox="1"/>
            <p:nvPr/>
          </p:nvSpPr>
          <p:spPr>
            <a:xfrm>
              <a:off x="948046" y="1331170"/>
              <a:ext cx="14942400" cy="29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-US" sz="6200">
                  <a:solidFill>
                    <a:srgbClr val="FFFFFF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Increasing Quality of Science Research Projects</a:t>
              </a:r>
              <a:endParaRPr sz="14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3" name="Google Shape;93;g154c0f7b4a8_0_4"/>
            <p:cNvSpPr txBox="1"/>
            <p:nvPr/>
          </p:nvSpPr>
          <p:spPr>
            <a:xfrm>
              <a:off x="948046" y="4944811"/>
              <a:ext cx="14942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Jenn Cotton </a:t>
              </a:r>
              <a:endParaRPr sz="3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1e5e5d6ac2b_0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12275" y="4481275"/>
            <a:ext cx="4996725" cy="49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e5e5d6ac2b_0_74"/>
          <p:cNvSpPr txBox="1"/>
          <p:nvPr/>
        </p:nvSpPr>
        <p:spPr>
          <a:xfrm>
            <a:off x="1210675" y="4780488"/>
            <a:ext cx="9961800" cy="4398300"/>
          </a:xfrm>
          <a:prstGeom prst="rect">
            <a:avLst/>
          </a:prstGeom>
          <a:solidFill>
            <a:srgbClr val="EA9D1B">
              <a:alpha val="581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u="sng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Quality Concerns</a:t>
            </a:r>
            <a:r>
              <a:rPr lang="en-US" sz="92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92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Reflection</a:t>
            </a:r>
            <a:endParaRPr sz="92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92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2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485b9e5df_0_39"/>
          <p:cNvSpPr/>
          <p:nvPr/>
        </p:nvSpPr>
        <p:spPr>
          <a:xfrm>
            <a:off x="1732775" y="5637000"/>
            <a:ext cx="14432400" cy="3399900"/>
          </a:xfrm>
          <a:prstGeom prst="roundRect">
            <a:avLst>
              <a:gd name="adj" fmla="val 16667"/>
            </a:avLst>
          </a:prstGeom>
          <a:solidFill>
            <a:srgbClr val="2F5F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5485b9e5df_0_39"/>
          <p:cNvSpPr txBox="1"/>
          <p:nvPr/>
        </p:nvSpPr>
        <p:spPr>
          <a:xfrm>
            <a:off x="2119350" y="5897850"/>
            <a:ext cx="136140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4700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Question asking in your Research Students &amp; Teachers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could you use the question asking protocol in your </a:t>
            </a:r>
            <a:r>
              <a:rPr lang="en-US" sz="4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research students?</a:t>
            </a:r>
            <a:endParaRPr sz="5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772050" y="2344100"/>
            <a:ext cx="16743900" cy="6046500"/>
          </a:xfrm>
          <a:prstGeom prst="roundRect">
            <a:avLst>
              <a:gd name="adj" fmla="val 16667"/>
            </a:avLst>
          </a:prstGeom>
          <a:solidFill>
            <a:srgbClr val="105C86">
              <a:alpha val="490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rot="-1753206">
            <a:off x="-1183237" y="4465219"/>
            <a:ext cx="25783492" cy="9586163"/>
          </a:xfrm>
          <a:prstGeom prst="rect">
            <a:avLst/>
          </a:prstGeom>
          <a:solidFill>
            <a:srgbClr val="000000">
              <a:alpha val="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2085" y="5301275"/>
            <a:ext cx="631624" cy="6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2085" y="6056597"/>
            <a:ext cx="698484" cy="7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1334" y="4330067"/>
            <a:ext cx="662375" cy="62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0000" y="4508850"/>
            <a:ext cx="4916615" cy="365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1969875" y="2773075"/>
            <a:ext cx="74313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5"/>
              <a:buFont typeface="Arial"/>
              <a:buNone/>
            </a:pPr>
            <a:r>
              <a:rPr lang="en-US" sz="10995" b="1" i="0" u="none" strike="noStrike" cap="none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THANK YOU</a:t>
            </a:r>
            <a:endParaRPr sz="700" i="0" u="none" strike="noStrike" cap="non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11303495" y="3040438"/>
            <a:ext cx="34859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JENN COTTON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11387867" y="5301275"/>
            <a:ext cx="2815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321-591-1146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11387867" y="6219677"/>
            <a:ext cx="62613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www.headwatersscienceinstitute.org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1303495" y="4210066"/>
            <a:ext cx="643003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jenn@headwatersscienceinstitute.org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5e5d6ac2b_0_18"/>
          <p:cNvSpPr/>
          <p:nvPr/>
        </p:nvSpPr>
        <p:spPr>
          <a:xfrm>
            <a:off x="3299500" y="495500"/>
            <a:ext cx="11914200" cy="4909800"/>
          </a:xfrm>
          <a:prstGeom prst="ellipse">
            <a:avLst/>
          </a:prstGeom>
          <a:solidFill>
            <a:srgbClr val="EEEEEE">
              <a:alpha val="6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e5e5d6ac2b_0_18"/>
          <p:cNvSpPr txBox="1"/>
          <p:nvPr/>
        </p:nvSpPr>
        <p:spPr>
          <a:xfrm>
            <a:off x="3817600" y="1164800"/>
            <a:ext cx="108780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 Passion to Project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485b9e5df_0_186"/>
          <p:cNvSpPr/>
          <p:nvPr/>
        </p:nvSpPr>
        <p:spPr>
          <a:xfrm>
            <a:off x="125" y="5165475"/>
            <a:ext cx="18288000" cy="5253300"/>
          </a:xfrm>
          <a:prstGeom prst="rect">
            <a:avLst/>
          </a:prstGeom>
          <a:solidFill>
            <a:srgbClr val="EABF1B">
              <a:alpha val="581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5485b9e5df_0_186"/>
          <p:cNvSpPr txBox="1"/>
          <p:nvPr/>
        </p:nvSpPr>
        <p:spPr>
          <a:xfrm>
            <a:off x="1626575" y="6088675"/>
            <a:ext cx="146613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Increasing Quality of Science Research Projects</a:t>
            </a:r>
            <a:endParaRPr sz="10000" i="0" u="none" strike="noStrike" cap="none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e5e5d6ac2b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12275" y="4481275"/>
            <a:ext cx="4996725" cy="49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e5e5d6ac2b_0_13"/>
          <p:cNvSpPr txBox="1"/>
          <p:nvPr/>
        </p:nvSpPr>
        <p:spPr>
          <a:xfrm>
            <a:off x="1659650" y="5334850"/>
            <a:ext cx="9214500" cy="3217500"/>
          </a:xfrm>
          <a:prstGeom prst="rect">
            <a:avLst/>
          </a:prstGeom>
          <a:solidFill>
            <a:srgbClr val="EA9D1B">
              <a:alpha val="581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u="sng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Quality Concerns</a:t>
            </a:r>
            <a:endParaRPr sz="9200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" descr="Dr. Elinor Martin is an Associate Professor in the School of Meteorology at the University of Oklahoma, and an OU co-PI of the South Central Climate Adaptation Science Center. The research team she leads aims to understand climate variability and change, with a specific focus on precipitation variability across the Americas and tropics.&#10;&#10;In this Lunch with a Scientist, she describes the science behind climate change and shares some incredible graphics that bring this science to life." title="Lunch with a Scientist featuring Dr. Elinor Mart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485b9e5df_0_6"/>
          <p:cNvSpPr/>
          <p:nvPr/>
        </p:nvSpPr>
        <p:spPr>
          <a:xfrm>
            <a:off x="2734225" y="3693300"/>
            <a:ext cx="13167900" cy="5453100"/>
          </a:xfrm>
          <a:prstGeom prst="roundRect">
            <a:avLst>
              <a:gd name="adj" fmla="val 16667"/>
            </a:avLst>
          </a:prstGeom>
          <a:solidFill>
            <a:srgbClr val="F3F3F3">
              <a:alpha val="4901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 i="1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Let’s ask some questions! </a:t>
            </a:r>
            <a:endParaRPr sz="6800" b="1" i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/>
              <a:t>Use Page 2 of the brainstorm sheet and fill in just the questions you have about this topic. </a:t>
            </a:r>
            <a:endParaRPr sz="6800"/>
          </a:p>
        </p:txBody>
      </p:sp>
      <p:sp>
        <p:nvSpPr>
          <p:cNvPr id="122" name="Google Shape;122;g15485b9e5df_0_6"/>
          <p:cNvSpPr txBox="1"/>
          <p:nvPr/>
        </p:nvSpPr>
        <p:spPr>
          <a:xfrm>
            <a:off x="2734225" y="1579250"/>
            <a:ext cx="1277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/>
        </p:nvSpPr>
        <p:spPr>
          <a:xfrm>
            <a:off x="619537" y="1775815"/>
            <a:ext cx="8183400" cy="18933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COLLABORATION</a:t>
            </a:r>
            <a:r>
              <a:rPr lang="en-US" sz="6000" b="1" i="0" u="sng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1400" i="0" u="none" strike="noStrike" cap="none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8" name="Google Shape;128;p11"/>
          <p:cNvSpPr txBox="1"/>
          <p:nvPr/>
        </p:nvSpPr>
        <p:spPr>
          <a:xfrm>
            <a:off x="619537" y="3926537"/>
            <a:ext cx="8183400" cy="3361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3" marR="0" lvl="1" indent="-40005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SCAN THE QR CODE.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2" marR="0" lvl="1" indent="-40005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 YOUR TOP QUESTION TO THIS PADLET. </a:t>
            </a:r>
            <a:endParaRPr sz="4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4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6625" y="1247185"/>
            <a:ext cx="8183300" cy="779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/>
          <p:nvPr/>
        </p:nvSpPr>
        <p:spPr>
          <a:xfrm rot="-1753183">
            <a:off x="-1113235" y="4354405"/>
            <a:ext cx="25783551" cy="9586253"/>
          </a:xfrm>
          <a:prstGeom prst="rect">
            <a:avLst/>
          </a:prstGeom>
          <a:solidFill>
            <a:srgbClr val="545454">
              <a:alpha val="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2622675" y="615600"/>
            <a:ext cx="15665400" cy="9055800"/>
          </a:xfrm>
          <a:prstGeom prst="rect">
            <a:avLst/>
          </a:prstGeom>
          <a:solidFill>
            <a:srgbClr val="0D4FE0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6820270" y="1296210"/>
            <a:ext cx="72702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0"/>
              <a:buFont typeface="Arial"/>
              <a:buNone/>
            </a:pPr>
            <a:r>
              <a:rPr lang="en-US" sz="5980" b="1" i="0" u="none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SCIENTIFIC LITERACY</a:t>
            </a:r>
            <a:endParaRPr sz="1800" i="0" u="none" strike="noStrike" cap="none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3582675" y="2539275"/>
            <a:ext cx="13745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899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can you gain from articles related to your research question?</a:t>
            </a:r>
            <a:endParaRPr sz="1800" b="1" i="1" u="none" strike="noStrike" cap="none">
              <a:solidFill>
                <a:schemeClr val="lt1"/>
              </a:solidFill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5040374" y="6552950"/>
            <a:ext cx="11109600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8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Can use both simple search engine and academic searches</a:t>
            </a:r>
            <a:endParaRPr sz="28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25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4599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 the rest of Page 2</a:t>
            </a:r>
            <a:endParaRPr sz="4599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4776525" y="3492250"/>
            <a:ext cx="116373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95271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99"/>
              <a:buFont typeface="Arial"/>
              <a:buChar char="•"/>
            </a:pPr>
            <a:r>
              <a:rPr lang="en-US" sz="2899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information, context, or justification for your project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95271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99"/>
              <a:buFont typeface="Arial"/>
              <a:buChar char="•"/>
            </a:pPr>
            <a:r>
              <a:rPr lang="en-US" sz="2899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95271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99"/>
              <a:buFont typeface="Arial"/>
              <a:buChar char="•"/>
            </a:pPr>
            <a:r>
              <a:rPr lang="en-US" sz="2899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Describing the implications of your results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endParaRPr sz="289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5e5d6ac2b_0_1"/>
          <p:cNvSpPr txBox="1"/>
          <p:nvPr/>
        </p:nvSpPr>
        <p:spPr>
          <a:xfrm>
            <a:off x="619537" y="1775815"/>
            <a:ext cx="8183400" cy="18933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COLLABORATION</a:t>
            </a:r>
            <a:r>
              <a:rPr lang="en-US" sz="6000" b="1" i="0" u="sng" strike="noStrike" cap="non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1400" i="0" u="none" strike="noStrike" cap="none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5" name="Google Shape;145;g1e5e5d6ac2b_0_1"/>
          <p:cNvSpPr txBox="1"/>
          <p:nvPr/>
        </p:nvSpPr>
        <p:spPr>
          <a:xfrm>
            <a:off x="619537" y="3926537"/>
            <a:ext cx="8183400" cy="4266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2" marR="0" lvl="1" indent="-40005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SCAN THE QR CODE.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2" marR="0" lvl="1" indent="-40005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Revisit your original question and add a refined question to the comments of your post. </a:t>
            </a:r>
            <a:endParaRPr sz="4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4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g1e5e5d6ac2b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6625" y="1247185"/>
            <a:ext cx="8183300" cy="779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Custom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Comfortaa</vt:lpstr>
      <vt:lpstr>Shadows Into Light Two</vt:lpstr>
      <vt:lpstr>Montserrat ExtraBold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Besley</dc:creator>
  <cp:lastModifiedBy>Nancy Besley</cp:lastModifiedBy>
  <cp:revision>1</cp:revision>
  <dcterms:created xsi:type="dcterms:W3CDTF">2006-08-16T00:00:00Z</dcterms:created>
  <dcterms:modified xsi:type="dcterms:W3CDTF">2023-08-22T18:41:47Z</dcterms:modified>
</cp:coreProperties>
</file>