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6" r:id="rId2"/>
    <p:sldId id="491" r:id="rId3"/>
    <p:sldId id="311" r:id="rId4"/>
    <p:sldId id="313" r:id="rId5"/>
    <p:sldId id="314" r:id="rId6"/>
    <p:sldId id="428" r:id="rId7"/>
    <p:sldId id="344" r:id="rId8"/>
    <p:sldId id="403" r:id="rId9"/>
    <p:sldId id="396" r:id="rId10"/>
    <p:sldId id="397" r:id="rId11"/>
    <p:sldId id="398" r:id="rId12"/>
    <p:sldId id="399" r:id="rId13"/>
    <p:sldId id="400" r:id="rId14"/>
    <p:sldId id="459" r:id="rId15"/>
    <p:sldId id="467" r:id="rId16"/>
    <p:sldId id="468" r:id="rId17"/>
    <p:sldId id="469" r:id="rId18"/>
    <p:sldId id="456" r:id="rId19"/>
    <p:sldId id="465" r:id="rId20"/>
    <p:sldId id="463" r:id="rId21"/>
    <p:sldId id="464" r:id="rId22"/>
    <p:sldId id="475" r:id="rId23"/>
    <p:sldId id="460" r:id="rId24"/>
    <p:sldId id="474" r:id="rId25"/>
    <p:sldId id="462" r:id="rId26"/>
    <p:sldId id="457" r:id="rId27"/>
    <p:sldId id="461" r:id="rId28"/>
    <p:sldId id="466" r:id="rId29"/>
    <p:sldId id="304" r:id="rId30"/>
    <p:sldId id="434" r:id="rId31"/>
    <p:sldId id="438" r:id="rId32"/>
    <p:sldId id="352" r:id="rId33"/>
    <p:sldId id="473" r:id="rId34"/>
    <p:sldId id="440" r:id="rId35"/>
    <p:sldId id="470" r:id="rId36"/>
    <p:sldId id="472" r:id="rId37"/>
    <p:sldId id="485" r:id="rId38"/>
    <p:sldId id="332" r:id="rId39"/>
    <p:sldId id="357" r:id="rId40"/>
    <p:sldId id="471" r:id="rId41"/>
    <p:sldId id="436" r:id="rId42"/>
    <p:sldId id="488" r:id="rId43"/>
    <p:sldId id="431" r:id="rId44"/>
    <p:sldId id="426" r:id="rId45"/>
    <p:sldId id="487" r:id="rId46"/>
    <p:sldId id="489" r:id="rId47"/>
    <p:sldId id="366" r:id="rId48"/>
    <p:sldId id="479" r:id="rId49"/>
    <p:sldId id="477" r:id="rId50"/>
    <p:sldId id="478" r:id="rId51"/>
    <p:sldId id="482" r:id="rId52"/>
    <p:sldId id="476" r:id="rId53"/>
    <p:sldId id="480" r:id="rId54"/>
    <p:sldId id="481" r:id="rId55"/>
    <p:sldId id="483" r:id="rId56"/>
    <p:sldId id="484" r:id="rId57"/>
    <p:sldId id="433" r:id="rId58"/>
    <p:sldId id="368" r:id="rId59"/>
    <p:sldId id="490" r:id="rId60"/>
    <p:sldId id="275" r:id="rId61"/>
    <p:sldId id="333" r:id="rId62"/>
    <p:sldId id="326" r:id="rId63"/>
    <p:sldId id="346" r:id="rId64"/>
    <p:sldId id="300" r:id="rId65"/>
    <p:sldId id="319" r:id="rId66"/>
    <p:sldId id="318" r:id="rId67"/>
    <p:sldId id="271" r:id="rId68"/>
    <p:sldId id="292" r:id="rId69"/>
    <p:sldId id="371" r:id="rId70"/>
    <p:sldId id="425" r:id="rId71"/>
    <p:sldId id="452" r:id="rId72"/>
    <p:sldId id="449" r:id="rId73"/>
    <p:sldId id="450" r:id="rId74"/>
    <p:sldId id="405" r:id="rId75"/>
    <p:sldId id="408" r:id="rId76"/>
    <p:sldId id="409" r:id="rId77"/>
    <p:sldId id="410" r:id="rId78"/>
    <p:sldId id="417" r:id="rId79"/>
    <p:sldId id="418" r:id="rId80"/>
    <p:sldId id="424" r:id="rId81"/>
    <p:sldId id="419" r:id="rId82"/>
    <p:sldId id="420" r:id="rId83"/>
    <p:sldId id="458" r:id="rId84"/>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2ADC20-C347-4F33-A6CC-DDB21929F4EF}">
          <p14:sldIdLst>
            <p14:sldId id="256"/>
            <p14:sldId id="491"/>
            <p14:sldId id="311"/>
            <p14:sldId id="313"/>
            <p14:sldId id="314"/>
            <p14:sldId id="428"/>
            <p14:sldId id="344"/>
            <p14:sldId id="403"/>
            <p14:sldId id="396"/>
            <p14:sldId id="397"/>
            <p14:sldId id="398"/>
            <p14:sldId id="399"/>
            <p14:sldId id="400"/>
            <p14:sldId id="459"/>
            <p14:sldId id="467"/>
            <p14:sldId id="468"/>
            <p14:sldId id="469"/>
            <p14:sldId id="456"/>
            <p14:sldId id="465"/>
            <p14:sldId id="463"/>
            <p14:sldId id="464"/>
            <p14:sldId id="475"/>
            <p14:sldId id="460"/>
            <p14:sldId id="474"/>
            <p14:sldId id="462"/>
            <p14:sldId id="457"/>
            <p14:sldId id="461"/>
            <p14:sldId id="466"/>
            <p14:sldId id="304"/>
            <p14:sldId id="434"/>
            <p14:sldId id="438"/>
            <p14:sldId id="352"/>
            <p14:sldId id="473"/>
            <p14:sldId id="440"/>
            <p14:sldId id="470"/>
            <p14:sldId id="472"/>
            <p14:sldId id="485"/>
            <p14:sldId id="332"/>
            <p14:sldId id="357"/>
            <p14:sldId id="471"/>
            <p14:sldId id="436"/>
            <p14:sldId id="488"/>
            <p14:sldId id="431"/>
            <p14:sldId id="426"/>
            <p14:sldId id="487"/>
            <p14:sldId id="489"/>
            <p14:sldId id="366"/>
            <p14:sldId id="479"/>
            <p14:sldId id="477"/>
            <p14:sldId id="478"/>
            <p14:sldId id="482"/>
            <p14:sldId id="476"/>
            <p14:sldId id="480"/>
            <p14:sldId id="481"/>
            <p14:sldId id="483"/>
            <p14:sldId id="484"/>
            <p14:sldId id="433"/>
            <p14:sldId id="368"/>
            <p14:sldId id="490"/>
            <p14:sldId id="275"/>
            <p14:sldId id="333"/>
            <p14:sldId id="326"/>
            <p14:sldId id="346"/>
            <p14:sldId id="300"/>
            <p14:sldId id="319"/>
            <p14:sldId id="318"/>
            <p14:sldId id="271"/>
            <p14:sldId id="292"/>
            <p14:sldId id="371"/>
            <p14:sldId id="425"/>
            <p14:sldId id="452"/>
            <p14:sldId id="449"/>
            <p14:sldId id="450"/>
            <p14:sldId id="405"/>
            <p14:sldId id="408"/>
            <p14:sldId id="409"/>
            <p14:sldId id="410"/>
            <p14:sldId id="417"/>
            <p14:sldId id="418"/>
            <p14:sldId id="424"/>
            <p14:sldId id="419"/>
            <p14:sldId id="420"/>
            <p14:sldId id="458"/>
          </p14:sldIdLst>
        </p14:section>
        <p14:section name="Untitled Section" id="{CD16A200-6BF3-4ED2-BB15-4FF6893B8E88}">
          <p14:sldIdLst/>
        </p14:section>
        <p14:section name="Untitled Section" id="{E470B7C5-5336-4E56-A624-52C961F32695}">
          <p14:sldIdLst/>
        </p14:section>
        <p14:section name="Untitled Section" id="{CE007655-6575-4B9B-A231-7219E4538D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0" d="100"/>
          <a:sy n="90" d="100"/>
        </p:scale>
        <p:origin x="102" y="16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Expenses</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Expense</c:v>
                </c:pt>
              </c:strCache>
            </c:strRef>
          </c:tx>
          <c:cat>
            <c:strRef>
              <c:f>Sheet1!$A$2:$A$6</c:f>
              <c:strCache>
                <c:ptCount val="5"/>
                <c:pt idx="0">
                  <c:v>Venue</c:v>
                </c:pt>
                <c:pt idx="1">
                  <c:v>Stipends</c:v>
                </c:pt>
                <c:pt idx="2">
                  <c:v>Awards</c:v>
                </c:pt>
                <c:pt idx="3">
                  <c:v>Hospitality</c:v>
                </c:pt>
                <c:pt idx="4">
                  <c:v>Travel</c:v>
                </c:pt>
              </c:strCache>
            </c:strRef>
          </c:cat>
          <c:val>
            <c:numRef>
              <c:f>Sheet1!$B$2:$B$6</c:f>
              <c:numCache>
                <c:formatCode>General</c:formatCode>
                <c:ptCount val="5"/>
                <c:pt idx="0">
                  <c:v>5.2</c:v>
                </c:pt>
                <c:pt idx="1">
                  <c:v>3.2</c:v>
                </c:pt>
                <c:pt idx="2">
                  <c:v>1.4</c:v>
                </c:pt>
                <c:pt idx="3">
                  <c:v>1.2</c:v>
                </c:pt>
              </c:numCache>
            </c:numRef>
          </c:val>
          <c:extLst>
            <c:ext xmlns:c16="http://schemas.microsoft.com/office/drawing/2014/chart" uri="{C3380CC4-5D6E-409C-BE32-E72D297353CC}">
              <c16:uniqueId val="{00000000-BE00-4A02-A0E1-2B318C823B77}"/>
            </c:ext>
          </c:extLst>
        </c:ser>
        <c:dLbls>
          <c:showLegendKey val="0"/>
          <c:showVal val="0"/>
          <c:showCatName val="0"/>
          <c:showSerName val="0"/>
          <c:showPercent val="0"/>
          <c:showBubbleSize val="0"/>
          <c:showLeaderLines val="1"/>
        </c:dLbls>
      </c:pie3DChart>
    </c:plotArea>
    <c:legend>
      <c:legendPos val="r"/>
      <c:layout>
        <c:manualLayout>
          <c:xMode val="edge"/>
          <c:yMode val="edge"/>
          <c:x val="0.59491260400960522"/>
          <c:y val="0.21322595001711742"/>
          <c:w val="0.38381080024571396"/>
          <c:h val="0.7191567956179391"/>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7AB34AA-F843-4F5E-B1E9-11868EF802AD}" type="datetimeFigureOut">
              <a:rPr lang="en-US" smtClean="0"/>
              <a:t>8/21/2023</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63FC58C-66AA-4E8F-99CF-D143041DE100}" type="slidenum">
              <a:rPr lang="en-US" smtClean="0"/>
              <a:t>‹#›</a:t>
            </a:fld>
            <a:endParaRPr lang="en-US"/>
          </a:p>
        </p:txBody>
      </p:sp>
    </p:spTree>
    <p:extLst>
      <p:ext uri="{BB962C8B-B14F-4D97-AF65-F5344CB8AC3E}">
        <p14:creationId xmlns:p14="http://schemas.microsoft.com/office/powerpoint/2010/main" val="293948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a:t>BINGO CARDS</a:t>
            </a:r>
          </a:p>
          <a:p>
            <a:r>
              <a:rPr lang="en-US" dirty="0"/>
              <a:t>Process</a:t>
            </a:r>
            <a:r>
              <a:rPr lang="en-US" baseline="0" dirty="0"/>
              <a:t> – Review Blocks</a:t>
            </a:r>
          </a:p>
          <a:p>
            <a:r>
              <a:rPr lang="en-US" baseline="0" dirty="0"/>
              <a:t>2</a:t>
            </a:r>
            <a:r>
              <a:rPr lang="en-US" baseline="30000" dirty="0"/>
              <a:t>nd</a:t>
            </a:r>
            <a:r>
              <a:rPr lang="en-US" baseline="0" dirty="0"/>
              <a:t> Year Teachers – Medal of “Honor”</a:t>
            </a:r>
          </a:p>
          <a:p>
            <a:r>
              <a:rPr lang="en-US" baseline="0" dirty="0"/>
              <a:t>LEADERSHIP!!!! Building Capacity through Leadership and Involvement</a:t>
            </a:r>
            <a:endParaRPr lang="en-US" dirty="0"/>
          </a:p>
        </p:txBody>
      </p:sp>
      <p:sp>
        <p:nvSpPr>
          <p:cNvPr id="4" name="Slide Number Placeholder 3"/>
          <p:cNvSpPr>
            <a:spLocks noGrp="1"/>
          </p:cNvSpPr>
          <p:nvPr>
            <p:ph type="sldNum" sz="quarter" idx="10"/>
          </p:nvPr>
        </p:nvSpPr>
        <p:spPr/>
        <p:txBody>
          <a:bodyPr/>
          <a:lstStyle/>
          <a:p>
            <a:fld id="{D63FC58C-66AA-4E8F-99CF-D143041DE100}" type="slidenum">
              <a:rPr lang="en-US" smtClean="0"/>
              <a:t>5</a:t>
            </a:fld>
            <a:endParaRPr lang="en-US"/>
          </a:p>
        </p:txBody>
      </p:sp>
    </p:spTree>
    <p:extLst>
      <p:ext uri="{BB962C8B-B14F-4D97-AF65-F5344CB8AC3E}">
        <p14:creationId xmlns:p14="http://schemas.microsoft.com/office/powerpoint/2010/main" val="32462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a:t>Introduce</a:t>
            </a:r>
            <a:r>
              <a:rPr lang="en-US" baseline="0" dirty="0"/>
              <a:t> Maggie</a:t>
            </a:r>
          </a:p>
          <a:p>
            <a:r>
              <a:rPr lang="en-US" baseline="0" dirty="0"/>
              <a:t>Chart Paper</a:t>
            </a:r>
          </a:p>
          <a:p>
            <a:r>
              <a:rPr lang="en-US" baseline="0" dirty="0"/>
              <a:t>Process – Lots of Parts &amp; Pieces to Science Fair</a:t>
            </a:r>
          </a:p>
          <a:p>
            <a:endParaRPr lang="en-US" dirty="0"/>
          </a:p>
        </p:txBody>
      </p:sp>
      <p:sp>
        <p:nvSpPr>
          <p:cNvPr id="4" name="Slide Number Placeholder 3"/>
          <p:cNvSpPr>
            <a:spLocks noGrp="1"/>
          </p:cNvSpPr>
          <p:nvPr>
            <p:ph type="sldNum" sz="quarter" idx="10"/>
          </p:nvPr>
        </p:nvSpPr>
        <p:spPr/>
        <p:txBody>
          <a:bodyPr/>
          <a:lstStyle/>
          <a:p>
            <a:fld id="{D63FC58C-66AA-4E8F-99CF-D143041DE100}" type="slidenum">
              <a:rPr lang="en-US" smtClean="0"/>
              <a:t>7</a:t>
            </a:fld>
            <a:endParaRPr lang="en-US"/>
          </a:p>
        </p:txBody>
      </p:sp>
    </p:spTree>
    <p:extLst>
      <p:ext uri="{BB962C8B-B14F-4D97-AF65-F5344CB8AC3E}">
        <p14:creationId xmlns:p14="http://schemas.microsoft.com/office/powerpoint/2010/main" val="107631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a:t>Talk about Invoicing</a:t>
            </a:r>
          </a:p>
          <a:p>
            <a:r>
              <a:rPr lang="en-US"/>
              <a:t>Quota Chart</a:t>
            </a:r>
          </a:p>
        </p:txBody>
      </p:sp>
      <p:sp>
        <p:nvSpPr>
          <p:cNvPr id="4" name="Slide Number Placeholder 3"/>
          <p:cNvSpPr>
            <a:spLocks noGrp="1"/>
          </p:cNvSpPr>
          <p:nvPr>
            <p:ph type="sldNum" sz="quarter" idx="10"/>
          </p:nvPr>
        </p:nvSpPr>
        <p:spPr/>
        <p:txBody>
          <a:bodyPr/>
          <a:lstStyle/>
          <a:p>
            <a:fld id="{63BFE120-7B50-49D5-83DA-4AD97EC0E78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5645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a:t>Post on Wall and review during Break!</a:t>
            </a:r>
          </a:p>
        </p:txBody>
      </p:sp>
      <p:sp>
        <p:nvSpPr>
          <p:cNvPr id="4" name="Slide Number Placeholder 3"/>
          <p:cNvSpPr>
            <a:spLocks noGrp="1"/>
          </p:cNvSpPr>
          <p:nvPr>
            <p:ph type="sldNum" sz="quarter" idx="10"/>
          </p:nvPr>
        </p:nvSpPr>
        <p:spPr/>
        <p:txBody>
          <a:bodyPr/>
          <a:lstStyle/>
          <a:p>
            <a:fld id="{D63FC58C-66AA-4E8F-99CF-D143041DE100}" type="slidenum">
              <a:rPr lang="en-US" smtClean="0"/>
              <a:t>39</a:t>
            </a:fld>
            <a:endParaRPr lang="en-US"/>
          </a:p>
        </p:txBody>
      </p:sp>
    </p:spTree>
    <p:extLst>
      <p:ext uri="{BB962C8B-B14F-4D97-AF65-F5344CB8AC3E}">
        <p14:creationId xmlns:p14="http://schemas.microsoft.com/office/powerpoint/2010/main" val="211621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noChangeArrowheads="1"/>
          </p:cNvSpPr>
          <p:nvPr>
            <p:ph type="sldImg"/>
          </p:nvPr>
        </p:nvSpPr>
        <p:spPr bwMode="auto">
          <a:xfrm>
            <a:off x="417513" y="701675"/>
            <a:ext cx="6242050" cy="35115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9938" name="Placeholder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11216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A75037-6BC4-438B-A197-B7D21F33E6D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B07E3-6A45-4EB5-B6DE-58E11951EE41}" type="slidenum">
              <a:rPr lang="en-US" smtClean="0"/>
              <a:t>‹#›</a:t>
            </a:fld>
            <a:endParaRPr lang="en-US"/>
          </a:p>
        </p:txBody>
      </p:sp>
      <p:pic>
        <p:nvPicPr>
          <p:cNvPr id="7" name="Picture 6" descr="PPT Page - Front.jpg"/>
          <p:cNvPicPr>
            <a:picLocks noChangeAspect="1"/>
          </p:cNvPicPr>
          <p:nvPr userDrawn="1"/>
        </p:nvPicPr>
        <p:blipFill>
          <a:blip r:embed="rId2"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09297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75037-6BC4-438B-A197-B7D21F33E6D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74079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75037-6BC4-438B-A197-B7D21F33E6D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171788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A75037-6BC4-438B-A197-B7D21F33E6D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23081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75037-6BC4-438B-A197-B7D21F33E6D1}"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302022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A75037-6BC4-438B-A197-B7D21F33E6D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114310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A75037-6BC4-438B-A197-B7D21F33E6D1}"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146561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A75037-6BC4-438B-A197-B7D21F33E6D1}"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28084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75037-6BC4-438B-A197-B7D21F33E6D1}"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B07E3-6A45-4EB5-B6DE-58E11951EE41}" type="slidenum">
              <a:rPr lang="en-US" smtClean="0"/>
              <a:t>‹#›</a:t>
            </a:fld>
            <a:endParaRPr lang="en-US"/>
          </a:p>
        </p:txBody>
      </p:sp>
      <p:sp>
        <p:nvSpPr>
          <p:cNvPr id="5" name="TextBox 4"/>
          <p:cNvSpPr txBox="1"/>
          <p:nvPr userDrawn="1"/>
        </p:nvSpPr>
        <p:spPr>
          <a:xfrm>
            <a:off x="1371600" y="438284"/>
            <a:ext cx="5867400" cy="1015663"/>
          </a:xfrm>
          <a:prstGeom prst="rect">
            <a:avLst/>
          </a:prstGeom>
          <a:noFill/>
        </p:spPr>
        <p:txBody>
          <a:bodyPr wrap="square" rtlCol="0">
            <a:spAutoFit/>
          </a:bodyPr>
          <a:lstStyle/>
          <a:p>
            <a:endParaRPr lang="en-US" sz="6000" b="1"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114653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A75037-6BC4-438B-A197-B7D21F33E6D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136315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6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A75037-6BC4-438B-A197-B7D21F33E6D1}"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B07E3-6A45-4EB5-B6DE-58E11951EE41}" type="slidenum">
              <a:rPr lang="en-US" smtClean="0"/>
              <a:t>‹#›</a:t>
            </a:fld>
            <a:endParaRPr lang="en-US"/>
          </a:p>
        </p:txBody>
      </p:sp>
    </p:spTree>
    <p:extLst>
      <p:ext uri="{BB962C8B-B14F-4D97-AF65-F5344CB8AC3E}">
        <p14:creationId xmlns:p14="http://schemas.microsoft.com/office/powerpoint/2010/main" val="338534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0A75037-6BC4-438B-A197-B7D21F33E6D1}" type="datetimeFigureOut">
              <a:rPr lang="en-US" smtClean="0"/>
              <a:t>8/21/2023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5B07E3-6A45-4EB5-B6DE-58E11951EE41}" type="slidenum">
              <a:rPr lang="en-US" smtClean="0"/>
              <a:t>‹#›</a:t>
            </a:fld>
            <a:endParaRPr lang="en-US"/>
          </a:p>
        </p:txBody>
      </p:sp>
      <p:pic>
        <p:nvPicPr>
          <p:cNvPr id="7" name="Picture 6" descr="PPT Page - Interior.jpg"/>
          <p:cNvPicPr>
            <a:picLocks noChangeAspect="1"/>
          </p:cNvPicPr>
          <p:nvPr userDrawn="1"/>
        </p:nvPicPr>
        <p:blipFill>
          <a:blip r:embed="rId1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val="2258597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realitymarketinggroup.com/clients/ssef"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q=science+fair+graphics&amp;start=141&amp;hl=en&amp;sa=X&amp;rlz=1W1ADFA_enUS492&amp;biw=1440&amp;bih=711&amp;tbm=isch&amp;prmd=imvns&amp;tbnid=Ox3Hrs5BXoNtcM:&amp;imgrefurl=http://www.sciencebuddies.org/science-fair-projects/project_gallery.shtml&amp;imgurl=http://www.sciencebuddies.org/Files/435/7/2000cssf_03.jpg&amp;w=435&amp;h=357&amp;ei=SDBGUI3eIOO5ywGbz4DYCg&amp;zoom=1&amp;iact=hc&amp;vpx=842&amp;vpy=193&amp;dur=5045&amp;hovh=203&amp;hovw=248&amp;tx=117&amp;ty=103&amp;sig=103527346365527414590&amp;page=7&amp;tbnh=172&amp;tbnw=210&amp;ndsp=25&amp;ved=1t:429,r:4,s:141,i:17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om/url?sa=i&amp;rct=j&amp;q=&amp;esrc=s&amp;source=images&amp;cd=&amp;cad=rja&amp;uact=8&amp;ved=0ahUKEwjQzbO08KrOAhVI1h4KHcn2BvcQjRwIBw&amp;url=https://orlandoespinosa.wordpress.com/2011/02/09/a-successful-leaders-characteristics/&amp;psig=AFQjCNHyueDyzQSVDDvaHXmfLF4bjDPhgA&amp;ust=147050703587255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realitymarketinggroup.com/clients/sse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benitaepstein.com/science%20cartoons/files/page22-1001-full.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2ahUKEwiX-5aWioHdAhWL7FMKHfquCncQjRx6BAgBEAU&amp;url=https://www.seek.com.au/career-advice/5-smart-ways-to-use-your-lunch-hour&amp;psig=AOvVaw3usfSO1xTNuJUyFAgjsDhN&amp;ust=1535041578393474"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_RfJ_yLTQHA&amp;t=4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societyforscience.org/isef/international-rules/rules-and-guidelines/" TargetMode="External"/><Relationship Id="rId2" Type="http://schemas.openxmlformats.org/officeDocument/2006/relationships/hyperlink" Target="https://www.societyforscience.org/isef/international-rules/roles-and-responsibilities-of-students-and-adults/#SR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flscifair.src@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cacamps.org/about/leadership/aca-volunteers/local-office-volunteer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q=science+fair+graphics&amp;start=141&amp;hl=en&amp;sa=X&amp;rlz=1W1ADFA_enUS492&amp;biw=1440&amp;bih=711&amp;tbm=isch&amp;prmd=imvns&amp;tbnid=Ox3Hrs5BXoNtcM:&amp;imgrefurl=http://www.sciencebuddies.org/science-fair-projects/project_gallery.shtml&amp;imgurl=http://www.sciencebuddies.org/Files/435/7/2000cssf_03.jpg&amp;w=435&amp;h=357&amp;ei=SDBGUI3eIOO5ywGbz4DYCg&amp;zoom=1&amp;iact=hc&amp;vpx=842&amp;vpy=193&amp;dur=5045&amp;hovh=203&amp;hovw=248&amp;tx=117&amp;ty=103&amp;sig=103527346365527414590&amp;page=7&amp;tbnh=172&amp;tbnw=210&amp;ndsp=25&amp;ved=1t:429,r:4,s:141,i:178"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cacamps.org/about/leadership/aca-volunteers/local-office-volunteer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ages&amp;cd=&amp;cad=rja&amp;uact=8&amp;ved=2ahUKEwiurpCN7oDdAhWE71MKHQHNBXAQjRx6BAgBEAU&amp;url=https://www.istockphoto.com/photos/break-time&amp;psig=AOvVaw16ow7uOVWAEzE6nT8QihMQ&amp;ust=1535034186504522"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ogle.com/url?sa=i&amp;rct=j&amp;q=&amp;esrc=s&amp;source=images&amp;cd=&amp;cad=rja&amp;uact=8&amp;ved=0ahUKEwjo5_rAydzOAhVHFR4KHS4DADEQjRwIBw&amp;url=http://www.fau.edu/orientation/about/mission.php&amp;psig=AFQjCNFkZ3jf1a6BuZku4bRyAe3ulwt2Dw&amp;ust=1472214729365618"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hyperlink" Target="https://www.google.com/url?sa=i&amp;rct=j&amp;q=&amp;esrc=s&amp;source=images&amp;cd=&amp;cad=rja&amp;uact=8&amp;ved=2ahUKEwi2wLrrk4HdAhUIy1MKHV9KCXAQjRx6BAgBEAU&amp;url=https://byrslf.co/stop-saying-im-sorry-and-say-this-instead-757630b24159&amp;psig=AOvVaw1EmzbrUr-05vaVlFrJ0MaU&amp;ust=1535044261321273"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PrszDvoHdAhXmguAKHRbaDKAQjRx6BAgBEAU&amp;url=https://www.kaggle.com/baghern/what-s-in-a-rating-chocolate-modeling&amp;psig=AOvVaw2OL4AEEmFz6gAKDsetPUyO&amp;ust=1535055754108653" TargetMode="External"/><Relationship Id="rId5" Type="http://schemas.openxmlformats.org/officeDocument/2006/relationships/image" Target="../media/image44.gif"/><Relationship Id="rId4" Type="http://schemas.openxmlformats.org/officeDocument/2006/relationships/hyperlink" Target="https://www.google.com/url?sa=i&amp;rct=j&amp;q=&amp;esrc=s&amp;source=images&amp;cd=&amp;cad=rja&amp;uact=8&amp;ved=2ahUKEwjY6taFuoHdAhXCTN8KHepcDFwQjRx6BAgBEAU&amp;url=https://tenor.com/search/break-time-gifs&amp;psig=AOvVaw0b6idSkBG020mDb-WbJRGK&amp;ust=15350545084018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amp;esrc=s&amp;source=images&amp;cd=&amp;cad=rja&amp;uact=8&amp;ved=2ahUKEwitlszr9YDdAhVC0VMKHd1XCmwQjRx6BAgBEAU&amp;url=http://www.clipartpanda.com/categories/break-clipart&amp;psig=AOvVaw3yvN2IHdBxHMs2juhnn6qt&amp;ust=1535036259427839"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pic>
        <p:nvPicPr>
          <p:cNvPr id="9" name="Picture 8" descr="C:\Users\sciencefair\Desktop\Reality Marketing\Retractable Banners - August 2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21" y="112668"/>
            <a:ext cx="2600190" cy="5486400"/>
          </a:xfrm>
          <a:prstGeom prst="rect">
            <a:avLst/>
          </a:prstGeom>
          <a:noFill/>
          <a:ln>
            <a:noFill/>
          </a:ln>
        </p:spPr>
      </p:pic>
      <p:sp>
        <p:nvSpPr>
          <p:cNvPr id="8" name="Rectangle 7"/>
          <p:cNvSpPr/>
          <p:nvPr/>
        </p:nvSpPr>
        <p:spPr>
          <a:xfrm rot="584657">
            <a:off x="4088867" y="694875"/>
            <a:ext cx="386355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Lucida Handwriting" panose="03010101010101010101" pitchFamily="66" charset="0"/>
              </a:rPr>
              <a:t>WELCOME</a:t>
            </a:r>
          </a:p>
        </p:txBody>
      </p:sp>
      <p:pic>
        <p:nvPicPr>
          <p:cNvPr id="1026" name="Picture 2">
            <a:extLst>
              <a:ext uri="{FF2B5EF4-FFF2-40B4-BE49-F238E27FC236}">
                <a16:creationId xmlns:a16="http://schemas.microsoft.com/office/drawing/2014/main" id="{D07394FC-5629-5895-EA70-395381BEB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620" y="2970634"/>
            <a:ext cx="2132730" cy="138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Content Placeholder 5" descr="Thermo Fisher Scientific Junior Innovators Challenge, A program of Society for Science">
            <a:extLst>
              <a:ext uri="{FF2B5EF4-FFF2-40B4-BE49-F238E27FC236}">
                <a16:creationId xmlns:a16="http://schemas.microsoft.com/office/drawing/2014/main" id="{0E027606-F93A-90B9-421F-451FC941F0B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33942" y="1581151"/>
            <a:ext cx="2392523" cy="2003738"/>
          </a:xfrm>
          <a:prstGeom prst="rect">
            <a:avLst/>
          </a:prstGeom>
          <a:noFill/>
          <a:ln>
            <a:noFill/>
          </a:ln>
        </p:spPr>
      </p:pic>
      <p:pic>
        <p:nvPicPr>
          <p:cNvPr id="7" name="Picture 6" descr="SSEF Florida">
            <a:hlinkClick r:id="rId5"/>
            <a:extLst>
              <a:ext uri="{FF2B5EF4-FFF2-40B4-BE49-F238E27FC236}">
                <a16:creationId xmlns:a16="http://schemas.microsoft.com/office/drawing/2014/main" id="{B3B89842-5F59-4CD8-16EB-8B1D8ADFBD6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3148" y="1324795"/>
            <a:ext cx="2129048" cy="13842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ROUND 1:  2 MINUTES</a:t>
            </a:r>
          </a:p>
        </p:txBody>
      </p:sp>
      <p:sp>
        <p:nvSpPr>
          <p:cNvPr id="3" name="Content Placeholder 2"/>
          <p:cNvSpPr>
            <a:spLocks noGrp="1"/>
          </p:cNvSpPr>
          <p:nvPr>
            <p:ph idx="1"/>
          </p:nvPr>
        </p:nvSpPr>
        <p:spPr>
          <a:xfrm>
            <a:off x="457200" y="1200151"/>
            <a:ext cx="7239000" cy="3394472"/>
          </a:xfrm>
        </p:spPr>
        <p:txBody>
          <a:bodyPr>
            <a:normAutofit/>
          </a:bodyPr>
          <a:lstStyle/>
          <a:p>
            <a:pPr marL="0" indent="0">
              <a:buNone/>
            </a:pPr>
            <a:r>
              <a:rPr lang="en-US" dirty="0"/>
              <a:t>Think of as many words that have to do with science research/science fair that begin with letters A-Z.</a:t>
            </a:r>
          </a:p>
          <a:p>
            <a:pPr marL="0" indent="0">
              <a:buNone/>
            </a:pPr>
            <a:r>
              <a:rPr lang="en-US" dirty="0"/>
              <a:t>The scribe should be the recorder.</a:t>
            </a:r>
          </a:p>
          <a:p>
            <a:pPr marL="0" indent="0">
              <a:buNone/>
            </a:pPr>
            <a:r>
              <a:rPr lang="en-US" dirty="0"/>
              <a:t>After time is up, proceed to round 2.</a:t>
            </a:r>
          </a:p>
        </p:txBody>
      </p:sp>
    </p:spTree>
    <p:extLst>
      <p:ext uri="{BB962C8B-B14F-4D97-AF65-F5344CB8AC3E}">
        <p14:creationId xmlns:p14="http://schemas.microsoft.com/office/powerpoint/2010/main" val="100543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ROUND 2 – NO writing</a:t>
            </a:r>
          </a:p>
        </p:txBody>
      </p:sp>
      <p:sp>
        <p:nvSpPr>
          <p:cNvPr id="3" name="Content Placeholder 2"/>
          <p:cNvSpPr>
            <a:spLocks noGrp="1"/>
          </p:cNvSpPr>
          <p:nvPr>
            <p:ph idx="1"/>
          </p:nvPr>
        </p:nvSpPr>
        <p:spPr/>
        <p:txBody>
          <a:bodyPr/>
          <a:lstStyle/>
          <a:p>
            <a:r>
              <a:rPr lang="en-US" dirty="0"/>
              <a:t>Time: 1:30</a:t>
            </a:r>
          </a:p>
          <a:p>
            <a:r>
              <a:rPr lang="en-US" dirty="0"/>
              <a:t>For 30 seconds the SPY will go around and look at other answers. </a:t>
            </a:r>
          </a:p>
          <a:p>
            <a:r>
              <a:rPr lang="en-US" dirty="0"/>
              <a:t>Then they will have a minute to report back to their group to record any words for missing letters. </a:t>
            </a:r>
          </a:p>
        </p:txBody>
      </p:sp>
    </p:spTree>
    <p:extLst>
      <p:ext uri="{BB962C8B-B14F-4D97-AF65-F5344CB8AC3E}">
        <p14:creationId xmlns:p14="http://schemas.microsoft.com/office/powerpoint/2010/main" val="286583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ROUND 3 – 1 MINUTE</a:t>
            </a:r>
          </a:p>
        </p:txBody>
      </p:sp>
      <p:sp>
        <p:nvSpPr>
          <p:cNvPr id="3" name="Content Placeholder 2"/>
          <p:cNvSpPr>
            <a:spLocks noGrp="1"/>
          </p:cNvSpPr>
          <p:nvPr>
            <p:ph idx="1"/>
          </p:nvPr>
        </p:nvSpPr>
        <p:spPr/>
        <p:txBody>
          <a:bodyPr>
            <a:normAutofit lnSpcReduction="10000"/>
          </a:bodyPr>
          <a:lstStyle/>
          <a:p>
            <a:r>
              <a:rPr lang="en-US" dirty="0"/>
              <a:t>Pass your paper to next group.</a:t>
            </a:r>
          </a:p>
          <a:p>
            <a:r>
              <a:rPr lang="en-US" dirty="0"/>
              <a:t>On the paper you received you will now attempt to classify the other group’s terms in some way.</a:t>
            </a:r>
          </a:p>
          <a:p>
            <a:r>
              <a:rPr lang="en-US" dirty="0"/>
              <a:t>Don’t say what the classifications are, just mark them in some way (* for --- or smiley faces for each…)</a:t>
            </a:r>
          </a:p>
          <a:p>
            <a:endParaRPr lang="en-US" dirty="0"/>
          </a:p>
        </p:txBody>
      </p:sp>
    </p:spTree>
    <p:extLst>
      <p:ext uri="{BB962C8B-B14F-4D97-AF65-F5344CB8AC3E}">
        <p14:creationId xmlns:p14="http://schemas.microsoft.com/office/powerpoint/2010/main" val="303294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ROUND 4 – 1 MINUTE</a:t>
            </a:r>
          </a:p>
        </p:txBody>
      </p:sp>
      <p:sp>
        <p:nvSpPr>
          <p:cNvPr id="3" name="Content Placeholder 2"/>
          <p:cNvSpPr>
            <a:spLocks noGrp="1"/>
          </p:cNvSpPr>
          <p:nvPr>
            <p:ph idx="1"/>
          </p:nvPr>
        </p:nvSpPr>
        <p:spPr/>
        <p:txBody>
          <a:bodyPr/>
          <a:lstStyle/>
          <a:p>
            <a:r>
              <a:rPr lang="en-US" dirty="0"/>
              <a:t>Pass poster back to original group</a:t>
            </a:r>
          </a:p>
          <a:p>
            <a:r>
              <a:rPr lang="en-US" dirty="0"/>
              <a:t>Figure out what the “categories” are</a:t>
            </a:r>
          </a:p>
          <a:p>
            <a:r>
              <a:rPr lang="en-US" dirty="0"/>
              <a:t>Check for agreement</a:t>
            </a:r>
          </a:p>
        </p:txBody>
      </p:sp>
    </p:spTree>
    <p:extLst>
      <p:ext uri="{BB962C8B-B14F-4D97-AF65-F5344CB8AC3E}">
        <p14:creationId xmlns:p14="http://schemas.microsoft.com/office/powerpoint/2010/main" val="422562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Q5Y8h8AUMv2CKmYW-Sw3mA23tBTeADcgcjwrGJKU9ED_l6lIMeJw">
            <a:hlinkClick r:id="rId2"/>
            <a:extLst>
              <a:ext uri="{FF2B5EF4-FFF2-40B4-BE49-F238E27FC236}">
                <a16:creationId xmlns:a16="http://schemas.microsoft.com/office/drawing/2014/main" id="{46AE2C6D-ABE3-5942-AE77-6487C96318D2}"/>
              </a:ext>
            </a:extLst>
          </p:cNvPr>
          <p:cNvPicPr>
            <a:picLocks noGrp="1"/>
          </p:cNvPicPr>
          <p:nvPr>
            <p:ph idx="1"/>
          </p:nvPr>
        </p:nvPicPr>
        <p:blipFill>
          <a:blip r:embed="rId3" cstate="print">
            <a:alphaModFix amt="70000"/>
          </a:blip>
          <a:srcRect/>
          <a:stretch>
            <a:fillRect/>
          </a:stretch>
        </p:blipFill>
        <p:spPr bwMode="auto">
          <a:xfrm>
            <a:off x="990600" y="361951"/>
            <a:ext cx="6400801" cy="3839474"/>
          </a:xfrm>
          <a:prstGeom prst="rect">
            <a:avLst/>
          </a:prstGeom>
          <a:noFill/>
          <a:ln w="9525">
            <a:noFill/>
            <a:miter lim="800000"/>
            <a:headEnd/>
            <a:tailEnd/>
          </a:ln>
        </p:spPr>
      </p:pic>
      <p:sp>
        <p:nvSpPr>
          <p:cNvPr id="5" name="Rectangle 4">
            <a:extLst>
              <a:ext uri="{FF2B5EF4-FFF2-40B4-BE49-F238E27FC236}">
                <a16:creationId xmlns:a16="http://schemas.microsoft.com/office/drawing/2014/main" id="{B2ACFD35-DB99-2B8F-AA62-816EEACE4D10}"/>
              </a:ext>
            </a:extLst>
          </p:cNvPr>
          <p:cNvSpPr/>
          <p:nvPr/>
        </p:nvSpPr>
        <p:spPr>
          <a:xfrm rot="20751732">
            <a:off x="34987" y="1899824"/>
            <a:ext cx="4698722"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DEFINING MY </a:t>
            </a:r>
          </a:p>
          <a:p>
            <a:pPr algn="ctr"/>
            <a:r>
              <a:rPr lang="en-US" sz="5400" b="0" cap="none" spc="0" dirty="0">
                <a:ln w="0"/>
                <a:solidFill>
                  <a:schemeClr val="tx1"/>
                </a:solidFill>
                <a:effectLst>
                  <a:outerShdw blurRad="38100" dist="19050" dir="2700000" algn="tl" rotWithShape="0">
                    <a:schemeClr val="dk1">
                      <a:alpha val="40000"/>
                    </a:schemeClr>
                  </a:outerShdw>
                </a:effectLst>
              </a:rPr>
              <a:t>AFFILIATED FAIR</a:t>
            </a:r>
          </a:p>
        </p:txBody>
      </p:sp>
    </p:spTree>
    <p:extLst>
      <p:ext uri="{BB962C8B-B14F-4D97-AF65-F5344CB8AC3E}">
        <p14:creationId xmlns:p14="http://schemas.microsoft.com/office/powerpoint/2010/main" val="281537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8CDF-B238-85BD-990B-87F2569FE92C}"/>
              </a:ext>
            </a:extLst>
          </p:cNvPr>
          <p:cNvSpPr>
            <a:spLocks noGrp="1"/>
          </p:cNvSpPr>
          <p:nvPr>
            <p:ph type="title"/>
          </p:nvPr>
        </p:nvSpPr>
        <p:spPr>
          <a:xfrm>
            <a:off x="152400" y="133350"/>
            <a:ext cx="8229600" cy="1758856"/>
          </a:xfrm>
        </p:spPr>
        <p:txBody>
          <a:bodyPr>
            <a:normAutofit fontScale="90000"/>
          </a:bodyPr>
          <a:lstStyle/>
          <a:p>
            <a:br>
              <a:rPr lang="en-US"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b="1" i="1" kern="0" dirty="0">
                <a:solidFill>
                  <a:srgbClr val="000000"/>
                </a:solidFill>
                <a:latin typeface="inherit"/>
                <a:ea typeface="Times New Roman" panose="02020603050405020304" pitchFamily="18" charset="0"/>
                <a:cs typeface="Times New Roman" panose="02020603050405020304" pitchFamily="18" charset="0"/>
              </a:rPr>
              <a:t>B</a:t>
            </a:r>
            <a:r>
              <a:rPr lang="en-US" b="1" i="1" kern="0" dirty="0">
                <a:solidFill>
                  <a:srgbClr val="000000"/>
                </a:solidFill>
                <a:effectLst/>
                <a:latin typeface="inherit"/>
                <a:ea typeface="Times New Roman" panose="02020603050405020304" pitchFamily="18" charset="0"/>
                <a:cs typeface="Times New Roman" panose="02020603050405020304" pitchFamily="18" charset="0"/>
              </a:rPr>
              <a:t>est </a:t>
            </a:r>
            <a:r>
              <a:rPr lang="en-US" b="1" i="1" kern="0" dirty="0">
                <a:solidFill>
                  <a:srgbClr val="000000"/>
                </a:solidFill>
                <a:latin typeface="inherit"/>
                <a:ea typeface="Times New Roman" panose="02020603050405020304" pitchFamily="18" charset="0"/>
                <a:cs typeface="Times New Roman" panose="02020603050405020304" pitchFamily="18" charset="0"/>
              </a:rPr>
              <a:t>P</a:t>
            </a:r>
            <a:r>
              <a:rPr lang="en-US" b="1" i="1" kern="0" dirty="0">
                <a:solidFill>
                  <a:srgbClr val="000000"/>
                </a:solidFill>
                <a:effectLst/>
                <a:latin typeface="inherit"/>
                <a:ea typeface="Times New Roman" panose="02020603050405020304" pitchFamily="18" charset="0"/>
                <a:cs typeface="Times New Roman" panose="02020603050405020304" pitchFamily="18" charset="0"/>
              </a:rPr>
              <a:t>ractices </a:t>
            </a:r>
            <a:r>
              <a:rPr lang="en-US" b="1" kern="0" dirty="0">
                <a:solidFill>
                  <a:srgbClr val="000000"/>
                </a:solidFill>
                <a:effectLst/>
                <a:latin typeface="inherit"/>
                <a:ea typeface="Times New Roman" panose="02020603050405020304" pitchFamily="18" charset="0"/>
                <a:cs typeface="Times New Roman" panose="02020603050405020304" pitchFamily="18" charset="0"/>
              </a:rPr>
              <a:t>for the </a:t>
            </a:r>
            <a:br>
              <a:rPr lang="en-US" b="1" kern="0" dirty="0">
                <a:solidFill>
                  <a:srgbClr val="000000"/>
                </a:solidFill>
                <a:effectLst/>
                <a:latin typeface="inherit"/>
                <a:ea typeface="Times New Roman" panose="02020603050405020304" pitchFamily="18" charset="0"/>
                <a:cs typeface="Times New Roman" panose="02020603050405020304" pitchFamily="18" charset="0"/>
              </a:rPr>
            </a:br>
            <a:r>
              <a:rPr lang="en-US" b="1" kern="0" dirty="0">
                <a:solidFill>
                  <a:srgbClr val="000000"/>
                </a:solidFill>
                <a:effectLst/>
                <a:latin typeface="inherit"/>
                <a:ea typeface="Times New Roman" panose="02020603050405020304" pitchFamily="18" charset="0"/>
                <a:cs typeface="Times New Roman" panose="02020603050405020304" pitchFamily="18" charset="0"/>
              </a:rPr>
              <a:t>Management of Affiliated </a:t>
            </a:r>
            <a:br>
              <a:rPr lang="en-US" b="1" kern="0" dirty="0">
                <a:solidFill>
                  <a:srgbClr val="000000"/>
                </a:solidFill>
                <a:effectLst/>
                <a:latin typeface="inherit"/>
                <a:ea typeface="Times New Roman" panose="02020603050405020304" pitchFamily="18" charset="0"/>
                <a:cs typeface="Times New Roman" panose="02020603050405020304" pitchFamily="18" charset="0"/>
              </a:rPr>
            </a:br>
            <a:r>
              <a:rPr lang="en-US" b="1" kern="0" dirty="0">
                <a:solidFill>
                  <a:srgbClr val="000000"/>
                </a:solidFill>
                <a:effectLst/>
                <a:latin typeface="inherit"/>
                <a:ea typeface="Times New Roman" panose="02020603050405020304" pitchFamily="18" charset="0"/>
                <a:cs typeface="Times New Roman" panose="02020603050405020304" pitchFamily="18" charset="0"/>
              </a:rPr>
              <a:t>Science </a:t>
            </a:r>
            <a:r>
              <a:rPr lang="en-US" b="1" kern="0" dirty="0">
                <a:solidFill>
                  <a:srgbClr val="000000"/>
                </a:solidFill>
                <a:latin typeface="inherit"/>
                <a:ea typeface="Times New Roman" panose="02020603050405020304" pitchFamily="18" charset="0"/>
                <a:cs typeface="Times New Roman" panose="02020603050405020304" pitchFamily="18" charset="0"/>
              </a:rPr>
              <a:t>F</a:t>
            </a:r>
            <a:r>
              <a:rPr lang="en-US" b="1" kern="0" dirty="0">
                <a:solidFill>
                  <a:srgbClr val="000000"/>
                </a:solidFill>
                <a:effectLst/>
                <a:latin typeface="inherit"/>
                <a:ea typeface="Times New Roman" panose="02020603050405020304" pitchFamily="18" charset="0"/>
                <a:cs typeface="Times New Roman" panose="02020603050405020304" pitchFamily="18" charset="0"/>
              </a:rPr>
              <a:t>airs</a:t>
            </a:r>
            <a:br>
              <a:rPr lang="en-US"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202E970-85E3-DB64-8516-185889200113}"/>
              </a:ext>
            </a:extLst>
          </p:cNvPr>
          <p:cNvSpPr>
            <a:spLocks noGrp="1"/>
          </p:cNvSpPr>
          <p:nvPr>
            <p:ph idx="1"/>
          </p:nvPr>
        </p:nvSpPr>
        <p:spPr>
          <a:xfrm>
            <a:off x="381000" y="2343150"/>
            <a:ext cx="8229600" cy="3394472"/>
          </a:xfrm>
        </p:spPr>
        <p:txBody>
          <a:bodyPr>
            <a:normAutofit/>
          </a:bodyPr>
          <a:lstStyle/>
          <a:p>
            <a:r>
              <a:rPr lang="en-US" sz="2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SSEF Affiliation Agreement</a:t>
            </a:r>
          </a:p>
          <a:p>
            <a:r>
              <a:rPr lang="en-US" sz="2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ISEF Standards for Affiliated Science Fairs</a:t>
            </a:r>
          </a:p>
          <a:p>
            <a:r>
              <a:rPr lang="en-US" sz="2800" b="1"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ISEF Affiliation Agreement</a:t>
            </a:r>
          </a:p>
          <a:p>
            <a:endParaRPr lang="en-US" sz="2800" dirty="0"/>
          </a:p>
        </p:txBody>
      </p:sp>
    </p:spTree>
    <p:extLst>
      <p:ext uri="{BB962C8B-B14F-4D97-AF65-F5344CB8AC3E}">
        <p14:creationId xmlns:p14="http://schemas.microsoft.com/office/powerpoint/2010/main" val="78392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6831-0F68-6B25-312F-2AF0B76796CF}"/>
              </a:ext>
            </a:extLst>
          </p:cNvPr>
          <p:cNvSpPr>
            <a:spLocks noGrp="1"/>
          </p:cNvSpPr>
          <p:nvPr>
            <p:ph type="title"/>
          </p:nvPr>
        </p:nvSpPr>
        <p:spPr>
          <a:xfrm>
            <a:off x="381000" y="-27424"/>
            <a:ext cx="8229600" cy="1463279"/>
          </a:xfrm>
        </p:spPr>
        <p:txBody>
          <a:bodyPr>
            <a:normAutofit fontScale="90000"/>
          </a:bodyPr>
          <a:lstStyle/>
          <a:p>
            <a:r>
              <a:rPr lang="en-US" b="1" dirty="0"/>
              <a:t>STANDARDS for </a:t>
            </a:r>
            <a:br>
              <a:rPr lang="en-US" b="1" dirty="0"/>
            </a:br>
            <a:r>
              <a:rPr lang="en-US" b="1" dirty="0"/>
              <a:t>Affiliated Science Fairs</a:t>
            </a:r>
            <a:br>
              <a:rPr lang="en-US" b="1" dirty="0"/>
            </a:br>
            <a:r>
              <a:rPr lang="en-US" sz="1400" b="1" i="1" dirty="0"/>
              <a:t>Society for Science - ISEF</a:t>
            </a:r>
            <a:endParaRPr lang="en-US" b="1" dirty="0"/>
          </a:p>
        </p:txBody>
      </p:sp>
      <p:sp>
        <p:nvSpPr>
          <p:cNvPr id="3" name="Content Placeholder 2">
            <a:extLst>
              <a:ext uri="{FF2B5EF4-FFF2-40B4-BE49-F238E27FC236}">
                <a16:creationId xmlns:a16="http://schemas.microsoft.com/office/drawing/2014/main" id="{6479E1DB-3F7F-1574-A09C-553F1A36F164}"/>
              </a:ext>
            </a:extLst>
          </p:cNvPr>
          <p:cNvSpPr>
            <a:spLocks noGrp="1"/>
          </p:cNvSpPr>
          <p:nvPr>
            <p:ph idx="1"/>
          </p:nvPr>
        </p:nvSpPr>
        <p:spPr>
          <a:xfrm>
            <a:off x="76200" y="1547445"/>
            <a:ext cx="8229600" cy="3394472"/>
          </a:xfrm>
        </p:spPr>
        <p:txBody>
          <a:bodyPr>
            <a:normAutofit fontScale="92500" lnSpcReduction="20000"/>
          </a:bodyPr>
          <a:lstStyle/>
          <a:p>
            <a:pPr fontAlgn="base">
              <a:lnSpc>
                <a:spcPct val="107000"/>
              </a:lnSpc>
              <a:spcBef>
                <a:spcPts val="0"/>
              </a:spcBef>
              <a:spcAft>
                <a:spcPts val="800"/>
              </a:spcAft>
            </a:pPr>
            <a:r>
              <a:rPr lang="en-US" sz="2800" b="1" kern="0" dirty="0">
                <a:solidFill>
                  <a:srgbClr val="000000"/>
                </a:solidFill>
                <a:effectLst/>
                <a:latin typeface="inherit"/>
                <a:ea typeface="Times New Roman" panose="02020603050405020304" pitchFamily="18" charset="0"/>
                <a:cs typeface="Times New Roman" panose="02020603050405020304" pitchFamily="18" charset="0"/>
              </a:rPr>
              <a:t>Standards for Science Fairs describe how the most well-managed and responsibly-governed science fairs should, and do, operate. </a:t>
            </a:r>
          </a:p>
          <a:p>
            <a:pPr fontAlgn="base">
              <a:lnSpc>
                <a:spcPct val="107000"/>
              </a:lnSpc>
              <a:spcBef>
                <a:spcPts val="0"/>
              </a:spcBef>
              <a:spcAft>
                <a:spcPts val="800"/>
              </a:spcAft>
            </a:pPr>
            <a:r>
              <a:rPr lang="en-US" sz="2800" b="1" kern="0" dirty="0">
                <a:solidFill>
                  <a:srgbClr val="000000"/>
                </a:solidFill>
                <a:effectLst/>
                <a:latin typeface="inherit"/>
                <a:ea typeface="Times New Roman" panose="02020603050405020304" pitchFamily="18" charset="0"/>
                <a:cs typeface="Times New Roman" panose="02020603050405020304" pitchFamily="18" charset="0"/>
              </a:rPr>
              <a:t>They provide benchmarks to determine how well a fair is fulfilling its obligations to those who benefit from its work.</a:t>
            </a:r>
          </a:p>
          <a:p>
            <a:pPr fontAlgn="base">
              <a:lnSpc>
                <a:spcPct val="107000"/>
              </a:lnSpc>
              <a:spcBef>
                <a:spcPts val="0"/>
              </a:spcBef>
              <a:spcAft>
                <a:spcPts val="800"/>
              </a:spcAft>
            </a:pPr>
            <a:r>
              <a:rPr lang="en-US" sz="2800" b="1" kern="0" dirty="0">
                <a:solidFill>
                  <a:srgbClr val="000000"/>
                </a:solidFill>
                <a:effectLst/>
                <a:latin typeface="inherit"/>
                <a:ea typeface="Times New Roman" panose="02020603050405020304" pitchFamily="18" charset="0"/>
                <a:cs typeface="Times New Roman" panose="02020603050405020304" pitchFamily="18" charset="0"/>
              </a:rPr>
              <a:t> </a:t>
            </a:r>
            <a:r>
              <a:rPr lang="en-US" sz="2800" b="1" kern="0" dirty="0">
                <a:solidFill>
                  <a:srgbClr val="000000"/>
                </a:solidFill>
                <a:latin typeface="inherit"/>
                <a:ea typeface="Times New Roman" panose="02020603050405020304" pitchFamily="18" charset="0"/>
                <a:cs typeface="Times New Roman" panose="02020603050405020304" pitchFamily="18" charset="0"/>
              </a:rPr>
              <a:t>They </a:t>
            </a:r>
            <a:r>
              <a:rPr lang="en-US" sz="2800" b="1" kern="0" dirty="0">
                <a:solidFill>
                  <a:srgbClr val="000000"/>
                </a:solidFill>
                <a:effectLst/>
                <a:latin typeface="inherit"/>
                <a:ea typeface="Times New Roman" panose="02020603050405020304" pitchFamily="18" charset="0"/>
                <a:cs typeface="Times New Roman" panose="02020603050405020304" pitchFamily="18" charset="0"/>
              </a:rPr>
              <a:t>provide core concepts and recommended policies from which a science fair will benefit.</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endParaRPr lang="en-US" sz="2800" dirty="0"/>
          </a:p>
        </p:txBody>
      </p:sp>
    </p:spTree>
    <p:extLst>
      <p:ext uri="{BB962C8B-B14F-4D97-AF65-F5344CB8AC3E}">
        <p14:creationId xmlns:p14="http://schemas.microsoft.com/office/powerpoint/2010/main" val="219529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FC47-0CC4-38E6-AF66-B4BE553510C5}"/>
              </a:ext>
            </a:extLst>
          </p:cNvPr>
          <p:cNvSpPr>
            <a:spLocks noGrp="1"/>
          </p:cNvSpPr>
          <p:nvPr>
            <p:ph type="title"/>
          </p:nvPr>
        </p:nvSpPr>
        <p:spPr>
          <a:xfrm>
            <a:off x="304800" y="2721"/>
            <a:ext cx="8229600" cy="1387079"/>
          </a:xfrm>
        </p:spPr>
        <p:txBody>
          <a:bodyPr>
            <a:normAutofit fontScale="90000"/>
          </a:bodyPr>
          <a:lstStyle/>
          <a:p>
            <a:r>
              <a:rPr lang="en-US" b="1" dirty="0"/>
              <a:t>STANDARDS for </a:t>
            </a:r>
            <a:br>
              <a:rPr lang="en-US" b="1" dirty="0"/>
            </a:br>
            <a:r>
              <a:rPr lang="en-US" b="1" dirty="0"/>
              <a:t>Affiliated Science Fairs</a:t>
            </a:r>
            <a:br>
              <a:rPr lang="en-US" b="1" dirty="0"/>
            </a:br>
            <a:r>
              <a:rPr lang="en-US" sz="1400" b="1" i="1" dirty="0"/>
              <a:t>Society for Science - ISEF</a:t>
            </a:r>
            <a:endParaRPr lang="en-US" b="1" dirty="0"/>
          </a:p>
        </p:txBody>
      </p:sp>
      <p:sp>
        <p:nvSpPr>
          <p:cNvPr id="3" name="Content Placeholder 2">
            <a:extLst>
              <a:ext uri="{FF2B5EF4-FFF2-40B4-BE49-F238E27FC236}">
                <a16:creationId xmlns:a16="http://schemas.microsoft.com/office/drawing/2014/main" id="{C37F596C-9097-C1B6-8C0E-3F87F76B3E81}"/>
              </a:ext>
            </a:extLst>
          </p:cNvPr>
          <p:cNvSpPr>
            <a:spLocks noGrp="1"/>
          </p:cNvSpPr>
          <p:nvPr>
            <p:ph idx="1"/>
          </p:nvPr>
        </p:nvSpPr>
        <p:spPr>
          <a:xfrm>
            <a:off x="152400" y="1352550"/>
            <a:ext cx="7543800" cy="3394472"/>
          </a:xfrm>
        </p:spPr>
        <p:txBody>
          <a:bodyPr>
            <a:normAutofit fontScale="62500" lnSpcReduction="20000"/>
          </a:bodyPr>
          <a:lstStyle/>
          <a:p>
            <a:pPr marL="0" marR="0" indent="0" fontAlgn="base">
              <a:lnSpc>
                <a:spcPct val="107000"/>
              </a:lnSpc>
              <a:spcBef>
                <a:spcPts val="0"/>
              </a:spcBef>
              <a:spcAft>
                <a:spcPts val="800"/>
              </a:spcAft>
              <a:buNone/>
            </a:pPr>
            <a:r>
              <a:rPr lang="en-US" sz="3200" b="1" kern="0" dirty="0">
                <a:solidFill>
                  <a:srgbClr val="000000"/>
                </a:solidFill>
                <a:effectLst/>
                <a:latin typeface="inherit"/>
                <a:ea typeface="Times New Roman" panose="02020603050405020304" pitchFamily="18" charset="0"/>
                <a:cs typeface="Times New Roman" panose="02020603050405020304" pitchFamily="18" charset="0"/>
              </a:rPr>
              <a:t>Standards for Science Fairs serve several important functions. </a:t>
            </a:r>
          </a:p>
          <a:p>
            <a:pPr fontAlgn="base">
              <a:lnSpc>
                <a:spcPct val="107000"/>
              </a:lnSpc>
              <a:spcBef>
                <a:spcPts val="0"/>
              </a:spcBef>
              <a:spcAft>
                <a:spcPts val="800"/>
              </a:spcAft>
            </a:pPr>
            <a:r>
              <a:rPr lang="en-US" sz="3200" b="1" kern="0" dirty="0">
                <a:solidFill>
                  <a:srgbClr val="000000"/>
                </a:solidFill>
                <a:effectLst/>
                <a:latin typeface="inherit"/>
                <a:ea typeface="Times New Roman" panose="02020603050405020304" pitchFamily="18" charset="0"/>
                <a:cs typeface="Times New Roman" panose="02020603050405020304" pitchFamily="18" charset="0"/>
              </a:rPr>
              <a:t>Most important, they serve as a mechanism to improve individual fairs, thereby raising standards for science fair competitions.</a:t>
            </a:r>
          </a:p>
          <a:p>
            <a:pPr fontAlgn="base">
              <a:lnSpc>
                <a:spcPct val="107000"/>
              </a:lnSpc>
              <a:spcBef>
                <a:spcPts val="0"/>
              </a:spcBef>
              <a:spcAft>
                <a:spcPts val="800"/>
              </a:spcAft>
            </a:pPr>
            <a:r>
              <a:rPr lang="en-US" sz="3200" b="1" kern="0" dirty="0">
                <a:solidFill>
                  <a:srgbClr val="000000"/>
                </a:solidFill>
                <a:effectLst/>
                <a:latin typeface="inherit"/>
                <a:ea typeface="Times New Roman" panose="02020603050405020304" pitchFamily="18" charset="0"/>
                <a:cs typeface="Times New Roman" panose="02020603050405020304" pitchFamily="18" charset="0"/>
              </a:rPr>
              <a:t>The purpose of the Standards is NOT to make all science fairs look alike.</a:t>
            </a:r>
          </a:p>
          <a:p>
            <a:pPr fontAlgn="base">
              <a:lnSpc>
                <a:spcPct val="107000"/>
              </a:lnSpc>
              <a:spcBef>
                <a:spcPts val="0"/>
              </a:spcBef>
              <a:spcAft>
                <a:spcPts val="800"/>
              </a:spcAft>
            </a:pPr>
            <a:r>
              <a:rPr lang="en-US" b="1" kern="0" dirty="0">
                <a:solidFill>
                  <a:srgbClr val="000000"/>
                </a:solidFill>
                <a:latin typeface="inherit"/>
                <a:ea typeface="Times New Roman" panose="02020603050405020304" pitchFamily="18" charset="0"/>
                <a:cs typeface="Times New Roman" panose="02020603050405020304" pitchFamily="18" charset="0"/>
              </a:rPr>
              <a:t>We </a:t>
            </a:r>
            <a:r>
              <a:rPr lang="en-US" sz="3200" b="1" kern="0" dirty="0">
                <a:solidFill>
                  <a:srgbClr val="000000"/>
                </a:solidFill>
                <a:effectLst/>
                <a:latin typeface="inherit"/>
                <a:ea typeface="Times New Roman" panose="02020603050405020304" pitchFamily="18" charset="0"/>
                <a:cs typeface="Times New Roman" panose="02020603050405020304" pitchFamily="18" charset="0"/>
              </a:rPr>
              <a:t>respect the individual nature, character and traditions of each science fair. </a:t>
            </a:r>
          </a:p>
          <a:p>
            <a:pPr fontAlgn="base">
              <a:lnSpc>
                <a:spcPct val="107000"/>
              </a:lnSpc>
              <a:spcBef>
                <a:spcPts val="0"/>
              </a:spcBef>
              <a:spcAft>
                <a:spcPts val="800"/>
              </a:spcAft>
            </a:pPr>
            <a:r>
              <a:rPr lang="en-US" sz="3200" b="1" kern="0" dirty="0">
                <a:solidFill>
                  <a:srgbClr val="000000"/>
                </a:solidFill>
                <a:effectLst/>
                <a:latin typeface="inherit"/>
                <a:ea typeface="Times New Roman" panose="02020603050405020304" pitchFamily="18" charset="0"/>
                <a:cs typeface="Times New Roman" panose="02020603050405020304" pitchFamily="18" charset="0"/>
              </a:rPr>
              <a:t>The diversity of our fairs in the audiences they reach, the territories they cover, and their management and organizational structure enriches the </a:t>
            </a:r>
            <a:r>
              <a:rPr lang="en-US" sz="3200" b="1" kern="0" dirty="0">
                <a:solidFill>
                  <a:srgbClr val="FF0000"/>
                </a:solidFill>
                <a:effectLst/>
                <a:latin typeface="inherit"/>
                <a:ea typeface="Times New Roman" panose="02020603050405020304" pitchFamily="18" charset="0"/>
                <a:cs typeface="Times New Roman" panose="02020603050405020304" pitchFamily="18" charset="0"/>
              </a:rPr>
              <a:t>global network of science fairs. </a:t>
            </a:r>
            <a:endParaRPr lang="en-US" b="1" dirty="0">
              <a:solidFill>
                <a:srgbClr val="FF0000"/>
              </a:solidFill>
            </a:endParaRPr>
          </a:p>
        </p:txBody>
      </p:sp>
    </p:spTree>
    <p:extLst>
      <p:ext uri="{BB962C8B-B14F-4D97-AF65-F5344CB8AC3E}">
        <p14:creationId xmlns:p14="http://schemas.microsoft.com/office/powerpoint/2010/main" val="339693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A53E4-FB88-0C49-8DC4-076089DB3F0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Affiliated RSEF Information</a:t>
            </a:r>
            <a:endParaRPr lang="en-US" dirty="0"/>
          </a:p>
        </p:txBody>
      </p:sp>
      <p:sp>
        <p:nvSpPr>
          <p:cNvPr id="5" name="Content Placeholder 4">
            <a:extLst>
              <a:ext uri="{FF2B5EF4-FFF2-40B4-BE49-F238E27FC236}">
                <a16:creationId xmlns:a16="http://schemas.microsoft.com/office/drawing/2014/main" id="{4BEFA185-86D9-E949-3E98-126CAA031C05}"/>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2800" b="1" dirty="0">
                <a:latin typeface="Arial" panose="020B0604020202020204" pitchFamily="34" charset="0"/>
                <a:cs typeface="Arial" panose="020B0604020202020204" pitchFamily="34" charset="0"/>
              </a:rPr>
              <a:t>What is the complete name of your RSEF?</a:t>
            </a:r>
          </a:p>
          <a:p>
            <a:r>
              <a:rPr lang="en-US" sz="2800" b="1" dirty="0">
                <a:latin typeface="Arial" panose="020B0604020202020204" pitchFamily="34" charset="0"/>
                <a:cs typeface="Arial" panose="020B0604020202020204" pitchFamily="34" charset="0"/>
              </a:rPr>
              <a:t>Does your RSEF have a logo?  Website?  Any other icons for recognition?</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Approximately how many middle schools are involved?  High schools?</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How many middle school students participate in your RSEF?  High school students?</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What is the mission for your RSEF?</a:t>
            </a:r>
          </a:p>
          <a:p>
            <a:endParaRPr lang="en-US" dirty="0"/>
          </a:p>
        </p:txBody>
      </p:sp>
    </p:spTree>
    <p:extLst>
      <p:ext uri="{BB962C8B-B14F-4D97-AF65-F5344CB8AC3E}">
        <p14:creationId xmlns:p14="http://schemas.microsoft.com/office/powerpoint/2010/main" val="294625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238-8853-9437-8CEC-335A7EA08F93}"/>
              </a:ext>
            </a:extLst>
          </p:cNvPr>
          <p:cNvSpPr>
            <a:spLocks noGrp="1"/>
          </p:cNvSpPr>
          <p:nvPr>
            <p:ph type="title"/>
          </p:nvPr>
        </p:nvSpPr>
        <p:spPr>
          <a:xfrm>
            <a:off x="228600" y="666750"/>
            <a:ext cx="8229600" cy="857250"/>
          </a:xfrm>
        </p:spPr>
        <p:txBody>
          <a:bodyPr>
            <a:normAutofit fontScale="90000"/>
          </a:bodyPr>
          <a:lstStyle/>
          <a:p>
            <a:r>
              <a:rPr lang="en-US" b="1" dirty="0">
                <a:latin typeface="Arial" panose="020B0604020202020204" pitchFamily="34" charset="0"/>
                <a:cs typeface="Arial" panose="020B0604020202020204" pitchFamily="34" charset="0"/>
              </a:rPr>
              <a:t>H</a:t>
            </a:r>
            <a:r>
              <a:rPr lang="en-US" sz="4400" b="1" dirty="0">
                <a:latin typeface="Arial" panose="020B0604020202020204" pitchFamily="34" charset="0"/>
                <a:cs typeface="Arial" panose="020B0604020202020204" pitchFamily="34" charset="0"/>
              </a:rPr>
              <a:t>ow is your RSEF governed??</a:t>
            </a:r>
            <a:endParaRPr lang="en-US" dirty="0"/>
          </a:p>
        </p:txBody>
      </p:sp>
      <p:sp>
        <p:nvSpPr>
          <p:cNvPr id="3" name="Content Placeholder 2">
            <a:extLst>
              <a:ext uri="{FF2B5EF4-FFF2-40B4-BE49-F238E27FC236}">
                <a16:creationId xmlns:a16="http://schemas.microsoft.com/office/drawing/2014/main" id="{FC5DE5AF-C89A-900B-67B4-9617B5B3972A}"/>
              </a:ext>
            </a:extLst>
          </p:cNvPr>
          <p:cNvSpPr>
            <a:spLocks noGrp="1"/>
          </p:cNvSpPr>
          <p:nvPr>
            <p:ph idx="1"/>
          </p:nvPr>
        </p:nvSpPr>
        <p:spPr>
          <a:xfrm>
            <a:off x="228600" y="1545893"/>
            <a:ext cx="8229600" cy="3394472"/>
          </a:xfrm>
        </p:spPr>
        <p:txBody>
          <a:bodyPr>
            <a:normAutofit lnSpcReduction="10000"/>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District?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Foundation/non profit?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University/College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Local Organization?  (Kiwanis, Rotary)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Individual</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Other?  Or combination of?</a:t>
            </a:r>
            <a:endParaRPr lang="en-US" dirty="0"/>
          </a:p>
        </p:txBody>
      </p:sp>
    </p:spTree>
    <p:extLst>
      <p:ext uri="{BB962C8B-B14F-4D97-AF65-F5344CB8AC3E}">
        <p14:creationId xmlns:p14="http://schemas.microsoft.com/office/powerpoint/2010/main" val="378472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3 Chevrolet Corvette Vehicle Photo in MIAMI, FL 33143-7808">
            <a:extLst>
              <a:ext uri="{FF2B5EF4-FFF2-40B4-BE49-F238E27FC236}">
                <a16:creationId xmlns:a16="http://schemas.microsoft.com/office/drawing/2014/main" id="{6D2CB978-87A8-F6B4-DFAF-49C9E90C2315}"/>
              </a:ext>
            </a:extLst>
          </p:cNvPr>
          <p:cNvPicPr>
            <a:picLocks noChangeAspect="1"/>
          </p:cNvPicPr>
          <p:nvPr/>
        </p:nvPicPr>
        <p:blipFill rotWithShape="1">
          <a:blip r:embed="rId2">
            <a:extLst>
              <a:ext uri="{28A0092B-C50C-407E-A947-70E740481C1C}">
                <a14:useLocalDpi xmlns:a14="http://schemas.microsoft.com/office/drawing/2010/main" val="0"/>
              </a:ext>
            </a:extLst>
          </a:blip>
          <a:srcRect l="3774" r="6995" b="1"/>
          <a:stretch/>
        </p:blipFill>
        <p:spPr bwMode="auto">
          <a:xfrm>
            <a:off x="4724400" y="1276350"/>
            <a:ext cx="4038600" cy="3394472"/>
          </a:xfrm>
          <a:prstGeom prst="rect">
            <a:avLst/>
          </a:prstGeom>
          <a:noFill/>
          <a:ln>
            <a:noFill/>
          </a:ln>
        </p:spPr>
      </p:pic>
      <p:pic>
        <p:nvPicPr>
          <p:cNvPr id="6146" name="Picture 2" descr="Celebrate Images – Browse 16,285,063 Stock Photos, Vectors ...">
            <a:extLst>
              <a:ext uri="{FF2B5EF4-FFF2-40B4-BE49-F238E27FC236}">
                <a16:creationId xmlns:a16="http://schemas.microsoft.com/office/drawing/2014/main" id="{E5B5747B-6B58-9AA6-4515-83B732E180A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365" y="1200149"/>
            <a:ext cx="4575835" cy="339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50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6176-06FC-FFE7-385D-14AC8E2186FF}"/>
              </a:ext>
            </a:extLst>
          </p:cNvPr>
          <p:cNvSpPr>
            <a:spLocks noGrp="1"/>
          </p:cNvSpPr>
          <p:nvPr>
            <p:ph type="title"/>
          </p:nvPr>
        </p:nvSpPr>
        <p:spPr>
          <a:xfrm>
            <a:off x="304800" y="209550"/>
            <a:ext cx="8229600" cy="857250"/>
          </a:xfrm>
        </p:spPr>
        <p:txBody>
          <a:bodyPr>
            <a:noAutofit/>
          </a:bodyPr>
          <a:lstStyle/>
          <a:p>
            <a:r>
              <a:rPr lang="en-US" sz="2800" b="1" dirty="0">
                <a:latin typeface="Arial" panose="020B0604020202020204" pitchFamily="34" charset="0"/>
                <a:cs typeface="Arial" panose="020B0604020202020204" pitchFamily="34" charset="0"/>
              </a:rPr>
              <a:t>What are the operational expenses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for your RSEF?</a:t>
            </a:r>
            <a:endParaRPr lang="en-US" sz="2800" dirty="0"/>
          </a:p>
        </p:txBody>
      </p:sp>
      <p:sp>
        <p:nvSpPr>
          <p:cNvPr id="3" name="Content Placeholder 2">
            <a:extLst>
              <a:ext uri="{FF2B5EF4-FFF2-40B4-BE49-F238E27FC236}">
                <a16:creationId xmlns:a16="http://schemas.microsoft.com/office/drawing/2014/main" id="{CBF944C8-F847-BC9D-3AB2-79E4A3FC5159}"/>
              </a:ext>
            </a:extLst>
          </p:cNvPr>
          <p:cNvSpPr>
            <a:spLocks noGrp="1"/>
          </p:cNvSpPr>
          <p:nvPr>
            <p:ph idx="1"/>
          </p:nvPr>
        </p:nvSpPr>
        <p:spPr>
          <a:xfrm>
            <a:off x="134203" y="1200150"/>
            <a:ext cx="8229600" cy="3733800"/>
          </a:xfrm>
        </p:spPr>
        <p:txBody>
          <a:bodyPr>
            <a:normAutofit fontScale="85000" lnSpcReduction="20000"/>
          </a:bodyPr>
          <a:lstStyle/>
          <a:p>
            <a:pPr>
              <a:buFont typeface="Arial" panose="020B0604020202020204" pitchFamily="34" charset="0"/>
              <a:buChar char="•"/>
            </a:pPr>
            <a:r>
              <a:rPr lang="en-US" sz="3200" dirty="0">
                <a:latin typeface="Arial" panose="020B0604020202020204" pitchFamily="34" charset="0"/>
                <a:cs typeface="Arial" panose="020B0604020202020204" pitchFamily="34" charset="0"/>
              </a:rPr>
              <a:t>Affiliation Fees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Facilities/Venues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Supplies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Stipends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Workshops/Meetings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Awards</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Hospitality</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Travel – SSEF - ISEF</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Other</a:t>
            </a:r>
          </a:p>
          <a:p>
            <a:endParaRPr lang="en-US" dirty="0"/>
          </a:p>
        </p:txBody>
      </p:sp>
      <p:graphicFrame>
        <p:nvGraphicFramePr>
          <p:cNvPr id="4" name="Chart 3">
            <a:extLst>
              <a:ext uri="{FF2B5EF4-FFF2-40B4-BE49-F238E27FC236}">
                <a16:creationId xmlns:a16="http://schemas.microsoft.com/office/drawing/2014/main" id="{80B515BE-B03F-11FF-4762-9632CAB54B8D}"/>
              </a:ext>
            </a:extLst>
          </p:cNvPr>
          <p:cNvGraphicFramePr/>
          <p:nvPr>
            <p:extLst>
              <p:ext uri="{D42A27DB-BD31-4B8C-83A1-F6EECF244321}">
                <p14:modId xmlns:p14="http://schemas.microsoft.com/office/powerpoint/2010/main" val="713538422"/>
              </p:ext>
            </p:extLst>
          </p:nvPr>
        </p:nvGraphicFramePr>
        <p:xfrm>
          <a:off x="4249003" y="1200150"/>
          <a:ext cx="3581400" cy="292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808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27D-55EC-3EEF-A48B-B35256B5F795}"/>
              </a:ext>
            </a:extLst>
          </p:cNvPr>
          <p:cNvSpPr>
            <a:spLocks noGrp="1"/>
          </p:cNvSpPr>
          <p:nvPr>
            <p:ph type="title"/>
          </p:nvPr>
        </p:nvSpPr>
        <p:spPr>
          <a:xfrm>
            <a:off x="457200" y="205978"/>
            <a:ext cx="8229600" cy="1222771"/>
          </a:xfrm>
        </p:spPr>
        <p:txBody>
          <a:bodyPr>
            <a:normAutofit fontScale="90000"/>
          </a:bodyPr>
          <a:lstStyle/>
          <a:p>
            <a:r>
              <a:rPr lang="en-US" b="1" dirty="0">
                <a:latin typeface="Arial" panose="020B0604020202020204" pitchFamily="34" charset="0"/>
                <a:cs typeface="Arial" panose="020B0604020202020204" pitchFamily="34" charset="0"/>
              </a:rPr>
              <a:t>What are the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sources for your funds?</a:t>
            </a:r>
            <a:endParaRPr lang="en-US" dirty="0"/>
          </a:p>
        </p:txBody>
      </p:sp>
      <p:pic>
        <p:nvPicPr>
          <p:cNvPr id="4" name="Picture 4" descr="C:\Users\sciencefair\AppData\Local\Microsoft\Windows\Temporary Internet Files\Content.IE5\ITP9C72T\1175393771Iq6Q5h[1].jpg">
            <a:extLst>
              <a:ext uri="{FF2B5EF4-FFF2-40B4-BE49-F238E27FC236}">
                <a16:creationId xmlns:a16="http://schemas.microsoft.com/office/drawing/2014/main" id="{3D068C0B-859D-A0E3-8417-A230F50D69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6021"/>
            <a:ext cx="35814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C4A3-6788-5443-6F72-89318CCE2BCB}"/>
              </a:ext>
            </a:extLst>
          </p:cNvPr>
          <p:cNvSpPr>
            <a:spLocks noGrp="1"/>
          </p:cNvSpPr>
          <p:nvPr>
            <p:ph type="title"/>
          </p:nvPr>
        </p:nvSpPr>
        <p:spPr/>
        <p:txBody>
          <a:bodyPr/>
          <a:lstStyle/>
          <a:p>
            <a:r>
              <a:rPr lang="en-US" b="1" dirty="0"/>
              <a:t>FUNDING</a:t>
            </a:r>
          </a:p>
        </p:txBody>
      </p:sp>
      <p:sp>
        <p:nvSpPr>
          <p:cNvPr id="3" name="Content Placeholder 2">
            <a:extLst>
              <a:ext uri="{FF2B5EF4-FFF2-40B4-BE49-F238E27FC236}">
                <a16:creationId xmlns:a16="http://schemas.microsoft.com/office/drawing/2014/main" id="{83BB4E37-EC8C-4BBC-8A44-D0A20F79491C}"/>
              </a:ext>
            </a:extLst>
          </p:cNvPr>
          <p:cNvSpPr>
            <a:spLocks noGrp="1"/>
          </p:cNvSpPr>
          <p:nvPr>
            <p:ph idx="1"/>
          </p:nvPr>
        </p:nvSpPr>
        <p:spPr/>
        <p:txBody>
          <a:bodyPr/>
          <a:lstStyle/>
          <a:p>
            <a:r>
              <a:rPr lang="en-US" b="1" dirty="0"/>
              <a:t>Affiliation Fees</a:t>
            </a:r>
          </a:p>
          <a:p>
            <a:r>
              <a:rPr lang="en-US" b="1" dirty="0"/>
              <a:t>Personnel/Stipends</a:t>
            </a:r>
          </a:p>
          <a:p>
            <a:r>
              <a:rPr lang="en-US" b="1" dirty="0"/>
              <a:t>Venues</a:t>
            </a:r>
          </a:p>
          <a:p>
            <a:r>
              <a:rPr lang="en-US" b="1" dirty="0"/>
              <a:t>Travel</a:t>
            </a:r>
          </a:p>
          <a:p>
            <a:r>
              <a:rPr lang="en-US" b="1" dirty="0"/>
              <a:t>Awards</a:t>
            </a:r>
          </a:p>
        </p:txBody>
      </p:sp>
    </p:spTree>
    <p:extLst>
      <p:ext uri="{BB962C8B-B14F-4D97-AF65-F5344CB8AC3E}">
        <p14:creationId xmlns:p14="http://schemas.microsoft.com/office/powerpoint/2010/main" val="338143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753-B49F-E975-1EFC-4B377F72CB96}"/>
              </a:ext>
            </a:extLst>
          </p:cNvPr>
          <p:cNvSpPr>
            <a:spLocks noGrp="1"/>
          </p:cNvSpPr>
          <p:nvPr>
            <p:ph type="title"/>
          </p:nvPr>
        </p:nvSpPr>
        <p:spPr>
          <a:xfrm>
            <a:off x="228600" y="285750"/>
            <a:ext cx="8229600" cy="1390650"/>
          </a:xfrm>
        </p:spPr>
        <p:txBody>
          <a:bodyPr anchor="ctr">
            <a:noAutofit/>
          </a:bodyPr>
          <a:lstStyle/>
          <a:p>
            <a:pPr>
              <a:lnSpc>
                <a:spcPct val="90000"/>
              </a:lnSpc>
            </a:pPr>
            <a:r>
              <a:rPr lang="en-US" b="1" dirty="0"/>
              <a:t>What written policies &amp; </a:t>
            </a:r>
            <a:br>
              <a:rPr lang="en-US" b="1" dirty="0"/>
            </a:br>
            <a:r>
              <a:rPr lang="en-US" b="1" dirty="0"/>
              <a:t>procedures are in place?</a:t>
            </a:r>
          </a:p>
        </p:txBody>
      </p:sp>
      <p:pic>
        <p:nvPicPr>
          <p:cNvPr id="5" name="Picture 3" descr="C:\Users\sciencefair\AppData\Local\Microsoft\Windows\Temporary Internet Files\Content.IE5\QCXVFAVS\443053-Royalty-Free-RF-Clip-Art-Illustration-Of-A-Cartoon-Businessman-Carrying-A-Heavy-Manual[1].jpg">
            <a:extLst>
              <a:ext uri="{FF2B5EF4-FFF2-40B4-BE49-F238E27FC236}">
                <a16:creationId xmlns:a16="http://schemas.microsoft.com/office/drawing/2014/main" id="{F80BA9AB-1584-C04E-2A3B-C377FAEDD4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1660894"/>
            <a:ext cx="2832652" cy="2895600"/>
          </a:xfrm>
          <a:prstGeom prst="rect">
            <a:avLst/>
          </a:prstGeom>
          <a:solidFill>
            <a:srgbClr val="FFFFFF"/>
          </a:solidFill>
        </p:spPr>
      </p:pic>
    </p:spTree>
    <p:extLst>
      <p:ext uri="{BB962C8B-B14F-4D97-AF65-F5344CB8AC3E}">
        <p14:creationId xmlns:p14="http://schemas.microsoft.com/office/powerpoint/2010/main" val="193183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545D-EBB2-5FA9-381E-B31AA07F045C}"/>
              </a:ext>
            </a:extLst>
          </p:cNvPr>
          <p:cNvSpPr>
            <a:spLocks noGrp="1"/>
          </p:cNvSpPr>
          <p:nvPr>
            <p:ph type="title"/>
          </p:nvPr>
        </p:nvSpPr>
        <p:spPr>
          <a:xfrm>
            <a:off x="228600" y="342901"/>
            <a:ext cx="8229600" cy="857250"/>
          </a:xfrm>
        </p:spPr>
        <p:txBody>
          <a:bodyPr/>
          <a:lstStyle/>
          <a:p>
            <a:r>
              <a:rPr lang="en-US" b="1" dirty="0"/>
              <a:t>RSEF Policies &amp; Procedures</a:t>
            </a:r>
          </a:p>
        </p:txBody>
      </p:sp>
      <p:sp>
        <p:nvSpPr>
          <p:cNvPr id="3" name="Content Placeholder 2">
            <a:extLst>
              <a:ext uri="{FF2B5EF4-FFF2-40B4-BE49-F238E27FC236}">
                <a16:creationId xmlns:a16="http://schemas.microsoft.com/office/drawing/2014/main" id="{448B4174-8F6A-8867-9B05-64FDB84D9A4A}"/>
              </a:ext>
            </a:extLst>
          </p:cNvPr>
          <p:cNvSpPr>
            <a:spLocks noGrp="1"/>
          </p:cNvSpPr>
          <p:nvPr>
            <p:ph idx="1"/>
          </p:nvPr>
        </p:nvSpPr>
        <p:spPr/>
        <p:txBody>
          <a:bodyPr/>
          <a:lstStyle/>
          <a:p>
            <a:pPr marL="0" indent="0">
              <a:buNone/>
            </a:pPr>
            <a:r>
              <a:rPr lang="en-US" b="1" i="1" dirty="0"/>
              <a:t>Do you have written policies and procedures?</a:t>
            </a:r>
          </a:p>
          <a:p>
            <a:r>
              <a:rPr lang="en-US" b="1" dirty="0"/>
              <a:t>Eligibility</a:t>
            </a:r>
          </a:p>
          <a:p>
            <a:r>
              <a:rPr lang="en-US" b="1" dirty="0"/>
              <a:t>SRC and IRB</a:t>
            </a:r>
          </a:p>
          <a:p>
            <a:r>
              <a:rPr lang="en-US" b="1" dirty="0"/>
              <a:t>Judging</a:t>
            </a:r>
          </a:p>
          <a:p>
            <a:r>
              <a:rPr lang="en-US" b="1" dirty="0"/>
              <a:t>Awards</a:t>
            </a:r>
          </a:p>
          <a:p>
            <a:endParaRPr lang="en-US" b="1" dirty="0"/>
          </a:p>
        </p:txBody>
      </p:sp>
    </p:spTree>
    <p:extLst>
      <p:ext uri="{BB962C8B-B14F-4D97-AF65-F5344CB8AC3E}">
        <p14:creationId xmlns:p14="http://schemas.microsoft.com/office/powerpoint/2010/main" val="21660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0594-27B0-D33C-E484-E3DD6E35943F}"/>
              </a:ext>
            </a:extLst>
          </p:cNvPr>
          <p:cNvSpPr>
            <a:spLocks noGrp="1"/>
          </p:cNvSpPr>
          <p:nvPr>
            <p:ph type="title"/>
          </p:nvPr>
        </p:nvSpPr>
        <p:spPr>
          <a:xfrm>
            <a:off x="31845" y="590550"/>
            <a:ext cx="8229600" cy="857250"/>
          </a:xfrm>
        </p:spPr>
        <p:txBody>
          <a:bodyPr>
            <a:normAutofit/>
          </a:bodyPr>
          <a:lstStyle/>
          <a:p>
            <a:r>
              <a:rPr lang="en-US" b="1" dirty="0"/>
              <a:t>What Are  Your Committees?</a:t>
            </a:r>
          </a:p>
        </p:txBody>
      </p:sp>
      <p:sp>
        <p:nvSpPr>
          <p:cNvPr id="3" name="Content Placeholder 2">
            <a:extLst>
              <a:ext uri="{FF2B5EF4-FFF2-40B4-BE49-F238E27FC236}">
                <a16:creationId xmlns:a16="http://schemas.microsoft.com/office/drawing/2014/main" id="{BA08255A-04A9-C072-C8BA-6F4052A9B4FB}"/>
              </a:ext>
            </a:extLst>
          </p:cNvPr>
          <p:cNvSpPr>
            <a:spLocks noGrp="1"/>
          </p:cNvSpPr>
          <p:nvPr>
            <p:ph idx="1"/>
          </p:nvPr>
        </p:nvSpPr>
        <p:spPr>
          <a:xfrm>
            <a:off x="152400" y="1748175"/>
            <a:ext cx="8839200" cy="3394472"/>
          </a:xfrm>
        </p:spPr>
        <p:txBody>
          <a:bodyPr/>
          <a:lstStyle/>
          <a:p>
            <a:r>
              <a:rPr lang="en-US" dirty="0"/>
              <a:t>Describe the function(s) of your RSEF committees.</a:t>
            </a:r>
          </a:p>
          <a:p>
            <a:r>
              <a:rPr lang="en-US" sz="3200" dirty="0"/>
              <a:t>What is the make up of the committees…teachers, district, community members from….etc.?</a:t>
            </a:r>
          </a:p>
          <a:p>
            <a:r>
              <a:rPr lang="en-US" sz="3200" dirty="0"/>
              <a:t>                              </a:t>
            </a:r>
            <a:r>
              <a:rPr lang="en-US" sz="4800" b="1" dirty="0"/>
              <a:t>OR</a:t>
            </a:r>
          </a:p>
        </p:txBody>
      </p:sp>
      <p:pic>
        <p:nvPicPr>
          <p:cNvPr id="4" name="Picture 2" descr="C:\Users\sciencefair\AppData\Local\Microsoft\Windows\Temporary Internet Files\Content.IE5\ITP9C72T\meeting[1].jpg">
            <a:extLst>
              <a:ext uri="{FF2B5EF4-FFF2-40B4-BE49-F238E27FC236}">
                <a16:creationId xmlns:a16="http://schemas.microsoft.com/office/drawing/2014/main" id="{AF61A2AD-4807-3489-DF2A-2D9F60F20C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333750"/>
            <a:ext cx="22098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ciencefair\AppData\Local\Microsoft\Windows\Temporary Internet Files\Content.IE5\Z87F3OSO\large-stick-figure-surprised-33.3-11586[1].gif">
            <a:extLst>
              <a:ext uri="{FF2B5EF4-FFF2-40B4-BE49-F238E27FC236}">
                <a16:creationId xmlns:a16="http://schemas.microsoft.com/office/drawing/2014/main" id="{E621BAA5-C715-893F-802F-177EEE44F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884" y="3569236"/>
            <a:ext cx="980477" cy="118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23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9CCB-7639-8A2C-311C-C7E76EE7DBAF}"/>
              </a:ext>
            </a:extLst>
          </p:cNvPr>
          <p:cNvSpPr>
            <a:spLocks noGrp="1"/>
          </p:cNvSpPr>
          <p:nvPr>
            <p:ph type="title"/>
          </p:nvPr>
        </p:nvSpPr>
        <p:spPr>
          <a:xfrm>
            <a:off x="457200" y="205978"/>
            <a:ext cx="8229600" cy="1298971"/>
          </a:xfrm>
        </p:spPr>
        <p:txBody>
          <a:bodyPr anchor="ctr">
            <a:noAutofit/>
          </a:bodyPr>
          <a:lstStyle/>
          <a:p>
            <a:pPr>
              <a:lnSpc>
                <a:spcPct val="90000"/>
              </a:lnSpc>
            </a:pPr>
            <a:r>
              <a:rPr lang="en-US" sz="3200" b="1" dirty="0"/>
              <a:t>How does your RSEF communicate </a:t>
            </a:r>
            <a:br>
              <a:rPr lang="en-US" sz="3200" b="1" dirty="0"/>
            </a:br>
            <a:r>
              <a:rPr lang="en-US" sz="3200" b="1" dirty="0"/>
              <a:t>with stakeholders to promote </a:t>
            </a:r>
            <a:br>
              <a:rPr lang="en-US" sz="3200" b="1" dirty="0"/>
            </a:br>
            <a:r>
              <a:rPr lang="en-US" sz="3200" b="1" dirty="0"/>
              <a:t>the RSEF and provide information?</a:t>
            </a:r>
            <a:endParaRPr lang="en-US" sz="3200" dirty="0"/>
          </a:p>
        </p:txBody>
      </p:sp>
      <p:pic>
        <p:nvPicPr>
          <p:cNvPr id="2050" name="Picture 2" descr="Editorial Cartoon: Communication Breakdown">
            <a:extLst>
              <a:ext uri="{FF2B5EF4-FFF2-40B4-BE49-F238E27FC236}">
                <a16:creationId xmlns:a16="http://schemas.microsoft.com/office/drawing/2014/main" id="{F964FF8F-0C53-6850-DB9B-7B849E24F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2022"/>
            <a:ext cx="5334000" cy="344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1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3CA1-20BE-0B56-3BAC-702010C61FC8}"/>
              </a:ext>
            </a:extLst>
          </p:cNvPr>
          <p:cNvSpPr>
            <a:spLocks noGrp="1"/>
          </p:cNvSpPr>
          <p:nvPr>
            <p:ph type="title"/>
          </p:nvPr>
        </p:nvSpPr>
        <p:spPr>
          <a:xfrm>
            <a:off x="304800" y="204861"/>
            <a:ext cx="8229600" cy="1623939"/>
          </a:xfrm>
        </p:spPr>
        <p:txBody>
          <a:bodyPr>
            <a:noAutofit/>
          </a:bodyPr>
          <a:lstStyle/>
          <a:p>
            <a:r>
              <a:rPr lang="en-US" sz="3200" b="1" dirty="0"/>
              <a:t>What are the expectations and </a:t>
            </a:r>
            <a:br>
              <a:rPr lang="en-US" sz="3200" b="1" dirty="0"/>
            </a:br>
            <a:r>
              <a:rPr lang="en-US" sz="3200" b="1" dirty="0"/>
              <a:t>responsibilities </a:t>
            </a:r>
            <a:br>
              <a:rPr lang="en-US" sz="3200" b="1" dirty="0"/>
            </a:br>
            <a:r>
              <a:rPr lang="en-US" sz="3200" b="1" dirty="0"/>
              <a:t>for an affiliated RSEF Director?</a:t>
            </a:r>
          </a:p>
        </p:txBody>
      </p:sp>
      <p:sp>
        <p:nvSpPr>
          <p:cNvPr id="6" name="Oval 5">
            <a:extLst>
              <a:ext uri="{FF2B5EF4-FFF2-40B4-BE49-F238E27FC236}">
                <a16:creationId xmlns:a16="http://schemas.microsoft.com/office/drawing/2014/main" id="{2FEA9540-0C43-2D20-818E-EB129C1313A7}"/>
              </a:ext>
            </a:extLst>
          </p:cNvPr>
          <p:cNvSpPr/>
          <p:nvPr/>
        </p:nvSpPr>
        <p:spPr>
          <a:xfrm>
            <a:off x="1652517" y="1975728"/>
            <a:ext cx="5181600" cy="2286000"/>
          </a:xfrm>
          <a:prstGeom prst="ellipse">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dirty="0"/>
              <a:t>RSEF Director</a:t>
            </a:r>
          </a:p>
        </p:txBody>
      </p:sp>
      <p:cxnSp>
        <p:nvCxnSpPr>
          <p:cNvPr id="8" name="Straight Arrow Connector 7">
            <a:extLst>
              <a:ext uri="{FF2B5EF4-FFF2-40B4-BE49-F238E27FC236}">
                <a16:creationId xmlns:a16="http://schemas.microsoft.com/office/drawing/2014/main" id="{960CAF2C-ACEB-47FA-49CE-1084A94DBB6C}"/>
              </a:ext>
            </a:extLst>
          </p:cNvPr>
          <p:cNvCxnSpPr>
            <a:cxnSpLocks/>
          </p:cNvCxnSpPr>
          <p:nvPr/>
        </p:nvCxnSpPr>
        <p:spPr>
          <a:xfrm flipV="1">
            <a:off x="5159527" y="2164313"/>
            <a:ext cx="2109716" cy="6029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1B240DF-7AFF-B5DB-D5CC-DE348D08F387}"/>
              </a:ext>
            </a:extLst>
          </p:cNvPr>
          <p:cNvCxnSpPr>
            <a:cxnSpLocks/>
          </p:cNvCxnSpPr>
          <p:nvPr/>
        </p:nvCxnSpPr>
        <p:spPr>
          <a:xfrm flipV="1">
            <a:off x="4436269" y="1943742"/>
            <a:ext cx="1795036" cy="858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CAE45E-81EA-0927-B9A2-046BB2B3A7AB}"/>
              </a:ext>
            </a:extLst>
          </p:cNvPr>
          <p:cNvCxnSpPr>
            <a:cxnSpLocks/>
          </p:cNvCxnSpPr>
          <p:nvPr/>
        </p:nvCxnSpPr>
        <p:spPr>
          <a:xfrm>
            <a:off x="5562600" y="3626686"/>
            <a:ext cx="1600200" cy="54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B58CD4-906A-9D1F-AE8C-9D851E5FE683}"/>
              </a:ext>
            </a:extLst>
          </p:cNvPr>
          <p:cNvCxnSpPr>
            <a:cxnSpLocks/>
          </p:cNvCxnSpPr>
          <p:nvPr/>
        </p:nvCxnSpPr>
        <p:spPr>
          <a:xfrm flipH="1" flipV="1">
            <a:off x="1826547" y="1898384"/>
            <a:ext cx="769962" cy="7793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B4A4F0-E65F-9392-0168-7FC26B86D468}"/>
              </a:ext>
            </a:extLst>
          </p:cNvPr>
          <p:cNvCxnSpPr>
            <a:cxnSpLocks/>
          </p:cNvCxnSpPr>
          <p:nvPr/>
        </p:nvCxnSpPr>
        <p:spPr>
          <a:xfrm flipV="1">
            <a:off x="4177069" y="1783706"/>
            <a:ext cx="1240809" cy="9735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D2F19B-5855-6BED-6757-252576D23A11}"/>
              </a:ext>
            </a:extLst>
          </p:cNvPr>
          <p:cNvCxnSpPr>
            <a:cxnSpLocks/>
          </p:cNvCxnSpPr>
          <p:nvPr/>
        </p:nvCxnSpPr>
        <p:spPr>
          <a:xfrm flipH="1" flipV="1">
            <a:off x="2397456" y="1860786"/>
            <a:ext cx="534941" cy="7109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C7822A-B644-1F31-F8F7-30457F9D4185}"/>
              </a:ext>
            </a:extLst>
          </p:cNvPr>
          <p:cNvCxnSpPr>
            <a:cxnSpLocks/>
          </p:cNvCxnSpPr>
          <p:nvPr/>
        </p:nvCxnSpPr>
        <p:spPr>
          <a:xfrm flipH="1" flipV="1">
            <a:off x="3319767" y="1631625"/>
            <a:ext cx="335888" cy="8592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5F96A8-571E-D1FE-38F4-5A1AF67AD815}"/>
              </a:ext>
            </a:extLst>
          </p:cNvPr>
          <p:cNvCxnSpPr>
            <a:cxnSpLocks/>
          </p:cNvCxnSpPr>
          <p:nvPr/>
        </p:nvCxnSpPr>
        <p:spPr>
          <a:xfrm flipH="1" flipV="1">
            <a:off x="1385121" y="2691247"/>
            <a:ext cx="1109804" cy="764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B3E39B8-2705-EBCE-FA3F-7E3DDF50A074}"/>
              </a:ext>
            </a:extLst>
          </p:cNvPr>
          <p:cNvCxnSpPr>
            <a:cxnSpLocks/>
          </p:cNvCxnSpPr>
          <p:nvPr/>
        </p:nvCxnSpPr>
        <p:spPr>
          <a:xfrm flipH="1">
            <a:off x="1363436" y="2978316"/>
            <a:ext cx="884460" cy="4914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95ED0C-2228-8819-60C1-0018F16D0CEF}"/>
              </a:ext>
            </a:extLst>
          </p:cNvPr>
          <p:cNvCxnSpPr>
            <a:cxnSpLocks/>
          </p:cNvCxnSpPr>
          <p:nvPr/>
        </p:nvCxnSpPr>
        <p:spPr>
          <a:xfrm flipV="1">
            <a:off x="4174643" y="1738751"/>
            <a:ext cx="474289" cy="7521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70AB3C-A5C1-BD25-3506-1DE44893BCC2}"/>
              </a:ext>
            </a:extLst>
          </p:cNvPr>
          <p:cNvCxnSpPr>
            <a:cxnSpLocks/>
          </p:cNvCxnSpPr>
          <p:nvPr/>
        </p:nvCxnSpPr>
        <p:spPr>
          <a:xfrm flipV="1">
            <a:off x="5976894" y="2677728"/>
            <a:ext cx="1481564" cy="4174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DF5742-94A5-D2DB-36DA-CAE9CC91B043}"/>
              </a:ext>
            </a:extLst>
          </p:cNvPr>
          <p:cNvCxnSpPr>
            <a:cxnSpLocks/>
          </p:cNvCxnSpPr>
          <p:nvPr/>
        </p:nvCxnSpPr>
        <p:spPr>
          <a:xfrm>
            <a:off x="5769049" y="3372644"/>
            <a:ext cx="16240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39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4232-39C8-79B6-4376-D228CB767CEF}"/>
              </a:ext>
            </a:extLst>
          </p:cNvPr>
          <p:cNvSpPr>
            <a:spLocks noGrp="1"/>
          </p:cNvSpPr>
          <p:nvPr>
            <p:ph type="title"/>
          </p:nvPr>
        </p:nvSpPr>
        <p:spPr>
          <a:xfrm>
            <a:off x="317939" y="160866"/>
            <a:ext cx="8229600" cy="1063229"/>
          </a:xfrm>
        </p:spPr>
        <p:txBody>
          <a:bodyPr anchor="ctr">
            <a:normAutofit fontScale="90000"/>
          </a:bodyPr>
          <a:lstStyle/>
          <a:p>
            <a:r>
              <a:rPr lang="en-US" b="1" dirty="0"/>
              <a:t>RSEF Director </a:t>
            </a:r>
            <a:br>
              <a:rPr lang="en-US" b="1" dirty="0"/>
            </a:br>
            <a:r>
              <a:rPr lang="en-US" b="1" dirty="0"/>
              <a:t>EXPECTATIONS</a:t>
            </a:r>
          </a:p>
        </p:txBody>
      </p:sp>
      <p:pic>
        <p:nvPicPr>
          <p:cNvPr id="1026" name="Picture 2" descr="You, Inc. - The Atlantic">
            <a:extLst>
              <a:ext uri="{FF2B5EF4-FFF2-40B4-BE49-F238E27FC236}">
                <a16:creationId xmlns:a16="http://schemas.microsoft.com/office/drawing/2014/main" id="{6568AFFD-8350-835D-EF9B-A29DB4518F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2401" y="1581150"/>
            <a:ext cx="2819400" cy="2971800"/>
          </a:xfrm>
          <a:prstGeom prst="rect">
            <a:avLst/>
          </a:prstGeom>
          <a:solidFill>
            <a:srgbClr val="FFFFFF"/>
          </a:solidFill>
        </p:spPr>
      </p:pic>
      <p:sp>
        <p:nvSpPr>
          <p:cNvPr id="3" name="Content Placeholder 2">
            <a:extLst>
              <a:ext uri="{FF2B5EF4-FFF2-40B4-BE49-F238E27FC236}">
                <a16:creationId xmlns:a16="http://schemas.microsoft.com/office/drawing/2014/main" id="{1774AFE9-0059-08D5-4059-D5C4E5977E87}"/>
              </a:ext>
            </a:extLst>
          </p:cNvPr>
          <p:cNvSpPr>
            <a:spLocks noGrp="1"/>
          </p:cNvSpPr>
          <p:nvPr>
            <p:ph sz="half" idx="2"/>
          </p:nvPr>
        </p:nvSpPr>
        <p:spPr>
          <a:xfrm>
            <a:off x="2971801" y="1581150"/>
            <a:ext cx="5575738" cy="3394472"/>
          </a:xfrm>
        </p:spPr>
        <p:txBody>
          <a:bodyPr>
            <a:normAutofit/>
          </a:bodyPr>
          <a:lstStyle/>
          <a:p>
            <a:pPr>
              <a:lnSpc>
                <a:spcPct val="90000"/>
              </a:lnSpc>
              <a:buFont typeface="Arial" panose="020B0604020202020204" pitchFamily="34" charset="0"/>
              <a:buChar char="•"/>
            </a:pPr>
            <a:r>
              <a:rPr lang="en-US" sz="1400" dirty="0"/>
              <a:t>Ensures proper management of the science fair</a:t>
            </a:r>
          </a:p>
          <a:p>
            <a:pPr>
              <a:lnSpc>
                <a:spcPct val="90000"/>
              </a:lnSpc>
              <a:buFont typeface="Arial" panose="020B0604020202020204" pitchFamily="34" charset="0"/>
              <a:buChar char="•"/>
            </a:pPr>
            <a:r>
              <a:rPr lang="en-US" sz="1400" dirty="0"/>
              <a:t>Ensures that all fair programs and activities are adequately and appropriately planned, supervised, resourced, and staffed with qualified personnel/volunteers</a:t>
            </a:r>
          </a:p>
          <a:p>
            <a:pPr>
              <a:lnSpc>
                <a:spcPct val="90000"/>
              </a:lnSpc>
              <a:buFont typeface="Arial" panose="020B0604020202020204" pitchFamily="34" charset="0"/>
              <a:buChar char="•"/>
            </a:pPr>
            <a:r>
              <a:rPr lang="en-US" sz="1400" dirty="0"/>
              <a:t>Undertakes long range and strategic planning to accomplish the fair’s mission and goals</a:t>
            </a:r>
          </a:p>
          <a:p>
            <a:pPr>
              <a:lnSpc>
                <a:spcPct val="90000"/>
              </a:lnSpc>
              <a:buFont typeface="Arial" panose="020B0604020202020204" pitchFamily="34" charset="0"/>
              <a:buChar char="•"/>
            </a:pPr>
            <a:r>
              <a:rPr lang="en-US" sz="1400" dirty="0"/>
              <a:t>Maintains appropriate relations with fair’s staff, volunteers, members of the community of stakeholders – schools, school system, teachers, students, parents, etc.</a:t>
            </a:r>
          </a:p>
          <a:p>
            <a:pPr>
              <a:lnSpc>
                <a:spcPct val="90000"/>
              </a:lnSpc>
              <a:buFont typeface="Arial" panose="020B0604020202020204" pitchFamily="34" charset="0"/>
              <a:buChar char="•"/>
            </a:pPr>
            <a:r>
              <a:rPr lang="en-US" sz="1400" dirty="0"/>
              <a:t>Maintains documentation of all the operational </a:t>
            </a:r>
          </a:p>
          <a:p>
            <a:pPr marL="0" indent="0">
              <a:lnSpc>
                <a:spcPct val="90000"/>
              </a:lnSpc>
              <a:buNone/>
            </a:pPr>
            <a:r>
              <a:rPr lang="en-US" sz="1400" dirty="0"/>
              <a:t>          processes of the fair</a:t>
            </a:r>
          </a:p>
          <a:p>
            <a:pPr>
              <a:lnSpc>
                <a:spcPct val="90000"/>
              </a:lnSpc>
              <a:buFont typeface="Arial" panose="020B0604020202020204" pitchFamily="34" charset="0"/>
              <a:buChar char="•"/>
            </a:pPr>
            <a:r>
              <a:rPr lang="en-US" sz="1400" dirty="0"/>
              <a:t>…………and</a:t>
            </a:r>
          </a:p>
          <a:p>
            <a:pPr>
              <a:lnSpc>
                <a:spcPct val="90000"/>
              </a:lnSpc>
            </a:pPr>
            <a:endParaRPr lang="en-US" sz="1300" dirty="0"/>
          </a:p>
        </p:txBody>
      </p:sp>
    </p:spTree>
    <p:extLst>
      <p:ext uri="{BB962C8B-B14F-4D97-AF65-F5344CB8AC3E}">
        <p14:creationId xmlns:p14="http://schemas.microsoft.com/office/powerpoint/2010/main" val="2842520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rlandoespinosa.files.wordpress.com/2011/02/leader-characteristics-orlando-espinosa.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1" y="648704"/>
            <a:ext cx="6242957" cy="3450055"/>
          </a:xfrm>
          <a:prstGeom prst="rect">
            <a:avLst/>
          </a:prstGeom>
          <a:noFill/>
          <a:ln>
            <a:noFill/>
          </a:ln>
        </p:spPr>
      </p:pic>
    </p:spTree>
    <p:extLst>
      <p:ext uri="{BB962C8B-B14F-4D97-AF65-F5344CB8AC3E}">
        <p14:creationId xmlns:p14="http://schemas.microsoft.com/office/powerpoint/2010/main" val="231476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6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EF Florida">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22" y="1504950"/>
            <a:ext cx="3636645" cy="2286000"/>
          </a:xfrm>
          <a:prstGeom prst="rect">
            <a:avLst/>
          </a:prstGeom>
          <a:noFill/>
          <a:ln>
            <a:noFill/>
          </a:ln>
        </p:spPr>
      </p:pic>
      <p:sp>
        <p:nvSpPr>
          <p:cNvPr id="6" name="TextBox 5"/>
          <p:cNvSpPr txBox="1"/>
          <p:nvPr/>
        </p:nvSpPr>
        <p:spPr>
          <a:xfrm>
            <a:off x="1295400" y="438174"/>
            <a:ext cx="6019800" cy="584775"/>
          </a:xfrm>
          <a:prstGeom prst="rect">
            <a:avLst/>
          </a:prstGeom>
          <a:noFill/>
        </p:spPr>
        <p:txBody>
          <a:bodyPr wrap="square" rtlCol="0">
            <a:spAutoFit/>
          </a:bodyPr>
          <a:lstStyle/>
          <a:p>
            <a:r>
              <a:rPr lang="en-US" sz="3200" b="1" dirty="0">
                <a:solidFill>
                  <a:srgbClr val="0070C0"/>
                </a:solidFill>
              </a:rPr>
              <a:t>SSEF AFFILIATION REQUIREMENTS</a:t>
            </a:r>
            <a:endParaRPr lang="en-US" sz="3200" dirty="0">
              <a:solidFill>
                <a:srgbClr val="0070C0"/>
              </a:solidFill>
            </a:endParaRPr>
          </a:p>
        </p:txBody>
      </p:sp>
    </p:spTree>
    <p:extLst>
      <p:ext uri="{BB962C8B-B14F-4D97-AF65-F5344CB8AC3E}">
        <p14:creationId xmlns:p14="http://schemas.microsoft.com/office/powerpoint/2010/main" val="363894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RSEF PROJECT QUOTAS</a:t>
            </a:r>
          </a:p>
        </p:txBody>
      </p:sp>
      <p:sp>
        <p:nvSpPr>
          <p:cNvPr id="4" name="Content Placeholder 3"/>
          <p:cNvSpPr>
            <a:spLocks noGrp="1"/>
          </p:cNvSpPr>
          <p:nvPr>
            <p:ph sz="quarter" idx="1"/>
          </p:nvPr>
        </p:nvSpPr>
        <p:spPr/>
        <p:txBody>
          <a:bodyPr>
            <a:normAutofit fontScale="47500" lnSpcReduction="20000"/>
          </a:bodyPr>
          <a:lstStyle/>
          <a:p>
            <a:pPr>
              <a:lnSpc>
                <a:spcPct val="120000"/>
              </a:lnSpc>
            </a:pPr>
            <a:r>
              <a:rPr lang="en-US" b="1" dirty="0">
                <a:latin typeface="Times New Roman" pitchFamily="18" charset="0"/>
                <a:cs typeface="Times New Roman" pitchFamily="18" charset="0"/>
              </a:rPr>
              <a:t>The Affiliated RSEF is allocated a specific number (quota) of PROJECTS. Affiliation FEES will be determined by this quota.</a:t>
            </a:r>
          </a:p>
          <a:p>
            <a:pPr>
              <a:lnSpc>
                <a:spcPct val="120000"/>
              </a:lnSpc>
            </a:pPr>
            <a:r>
              <a:rPr lang="en-US" b="1" dirty="0">
                <a:latin typeface="Times New Roman" pitchFamily="18" charset="0"/>
                <a:cs typeface="Times New Roman" pitchFamily="18" charset="0"/>
              </a:rPr>
              <a:t>Individual Finalist entries will be </a:t>
            </a:r>
            <a:r>
              <a:rPr lang="en-US" sz="3400" b="1" dirty="0">
                <a:solidFill>
                  <a:srgbClr val="FF0000"/>
                </a:solidFill>
                <a:latin typeface="Times New Roman" pitchFamily="18" charset="0"/>
                <a:cs typeface="Times New Roman" pitchFamily="18" charset="0"/>
              </a:rPr>
              <a:t>$100 </a:t>
            </a:r>
            <a:r>
              <a:rPr lang="en-US" b="1" dirty="0">
                <a:latin typeface="Times New Roman" pitchFamily="18" charset="0"/>
                <a:cs typeface="Times New Roman" pitchFamily="18" charset="0"/>
              </a:rPr>
              <a:t>each</a:t>
            </a:r>
          </a:p>
          <a:p>
            <a:pPr>
              <a:lnSpc>
                <a:spcPct val="120000"/>
              </a:lnSpc>
            </a:pPr>
            <a:r>
              <a:rPr lang="en-US" sz="3400" b="1" dirty="0">
                <a:solidFill>
                  <a:srgbClr val="FF0000"/>
                </a:solidFill>
                <a:latin typeface="Times New Roman" pitchFamily="18" charset="0"/>
                <a:cs typeface="Times New Roman" pitchFamily="18" charset="0"/>
              </a:rPr>
              <a:t>$200 </a:t>
            </a:r>
            <a:r>
              <a:rPr lang="en-US" b="1" dirty="0">
                <a:latin typeface="Times New Roman" pitchFamily="18" charset="0"/>
                <a:cs typeface="Times New Roman" pitchFamily="18" charset="0"/>
              </a:rPr>
              <a:t>for each 2-Member Team Project.</a:t>
            </a:r>
          </a:p>
          <a:p>
            <a:pPr>
              <a:lnSpc>
                <a:spcPct val="120000"/>
              </a:lnSpc>
            </a:pPr>
            <a:r>
              <a:rPr lang="en-US"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$300 </a:t>
            </a:r>
            <a:r>
              <a:rPr lang="en-US" b="1" dirty="0">
                <a:latin typeface="Times New Roman" pitchFamily="18" charset="0"/>
                <a:cs typeface="Times New Roman" pitchFamily="18" charset="0"/>
              </a:rPr>
              <a:t>for each 3-Member Team</a:t>
            </a:r>
          </a:p>
          <a:p>
            <a:pPr>
              <a:lnSpc>
                <a:spcPct val="120000"/>
              </a:lnSpc>
            </a:pPr>
            <a:r>
              <a:rPr lang="en-US" b="1" dirty="0">
                <a:latin typeface="Times New Roman" pitchFamily="18" charset="0"/>
                <a:cs typeface="Times New Roman" pitchFamily="18" charset="0"/>
              </a:rPr>
              <a:t>An INVOICE will be provided upon signing the Affiliation Agreement </a:t>
            </a:r>
          </a:p>
          <a:p>
            <a:pPr>
              <a:lnSpc>
                <a:spcPct val="120000"/>
              </a:lnSpc>
            </a:pPr>
            <a:r>
              <a:rPr lang="en-US" sz="3100" b="1" dirty="0">
                <a:solidFill>
                  <a:srgbClr val="FF0000"/>
                </a:solidFill>
                <a:latin typeface="Times New Roman" pitchFamily="18" charset="0"/>
                <a:cs typeface="Times New Roman" pitchFamily="18" charset="0"/>
              </a:rPr>
              <a:t>AFFILIATION FEES are DUE by NOVEMBER 15th</a:t>
            </a:r>
          </a:p>
          <a:p>
            <a:pPr>
              <a:lnSpc>
                <a:spcPct val="120000"/>
              </a:lnSpc>
            </a:pPr>
            <a:r>
              <a:rPr lang="en-US" b="1" dirty="0">
                <a:latin typeface="Times New Roman" pitchFamily="18" charset="0"/>
                <a:cs typeface="Times New Roman" pitchFamily="18" charset="0"/>
              </a:rPr>
              <a:t>If extra Teams/Team members are entered during February instead of individual projects, an extra charge of </a:t>
            </a:r>
            <a:r>
              <a:rPr lang="en-US" b="1" dirty="0">
                <a:solidFill>
                  <a:srgbClr val="FF0000"/>
                </a:solidFill>
                <a:latin typeface="Times New Roman" pitchFamily="18" charset="0"/>
                <a:cs typeface="Times New Roman" pitchFamily="18" charset="0"/>
              </a:rPr>
              <a:t>$100 </a:t>
            </a:r>
            <a:r>
              <a:rPr lang="en-US" b="1" dirty="0">
                <a:latin typeface="Times New Roman" pitchFamily="18" charset="0"/>
                <a:cs typeface="Times New Roman" pitchFamily="18" charset="0"/>
              </a:rPr>
              <a:t>will be invoiced for each additional student participant entered above funds already submitted  </a:t>
            </a:r>
          </a:p>
          <a:p>
            <a:pPr>
              <a:lnSpc>
                <a:spcPct val="120000"/>
              </a:lnSpc>
            </a:pPr>
            <a:r>
              <a:rPr lang="en-US" b="1" dirty="0">
                <a:latin typeface="Times New Roman" pitchFamily="18" charset="0"/>
                <a:cs typeface="Times New Roman" pitchFamily="18" charset="0"/>
              </a:rPr>
              <a:t>NO RSEF CAN EXCEED QUOTA FOR TOTAL  # OF PROJECTS ENTERED INTO THE SSEF</a:t>
            </a:r>
          </a:p>
          <a:p>
            <a:endParaRPr lang="en-US" dirty="0"/>
          </a:p>
        </p:txBody>
      </p:sp>
      <p:pic>
        <p:nvPicPr>
          <p:cNvPr id="5" name="il_fi" descr="http://www.school-clipart.com/_small/0511-0909-0910-3063.jpg"/>
          <p:cNvPicPr/>
          <p:nvPr/>
        </p:nvPicPr>
        <p:blipFill>
          <a:blip r:embed="rId3" cstate="print"/>
          <a:srcRect/>
          <a:stretch>
            <a:fillRect/>
          </a:stretch>
        </p:blipFill>
        <p:spPr bwMode="auto">
          <a:xfrm>
            <a:off x="6705623" y="1657351"/>
            <a:ext cx="1552575" cy="1364456"/>
          </a:xfrm>
          <a:prstGeom prst="rect">
            <a:avLst/>
          </a:prstGeom>
          <a:noFill/>
          <a:ln w="9525">
            <a:noFill/>
            <a:miter lim="800000"/>
            <a:headEnd/>
            <a:tailEnd/>
          </a:ln>
        </p:spPr>
      </p:pic>
    </p:spTree>
    <p:extLst>
      <p:ext uri="{BB962C8B-B14F-4D97-AF65-F5344CB8AC3E}">
        <p14:creationId xmlns:p14="http://schemas.microsoft.com/office/powerpoint/2010/main" val="48505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Affiliation Guidelines</a:t>
            </a:r>
          </a:p>
        </p:txBody>
      </p:sp>
      <p:sp>
        <p:nvSpPr>
          <p:cNvPr id="3" name="Content Placeholder 2"/>
          <p:cNvSpPr>
            <a:spLocks noGrp="1"/>
          </p:cNvSpPr>
          <p:nvPr>
            <p:ph idx="1"/>
          </p:nvPr>
        </p:nvSpPr>
        <p:spPr>
          <a:xfrm>
            <a:off x="152400" y="1063229"/>
            <a:ext cx="8229600" cy="3394472"/>
          </a:xfrm>
        </p:spPr>
        <p:txBody>
          <a:bodyPr>
            <a:normAutofit fontScale="62500" lnSpcReduction="20000"/>
          </a:bodyPr>
          <a:lstStyle/>
          <a:p>
            <a:endParaRPr lang="en-US" dirty="0"/>
          </a:p>
          <a:p>
            <a:r>
              <a:rPr lang="en-US" b="1" dirty="0"/>
              <a:t>The RSEF must serve a geographic territory that is not covered by another affiliate fair.  </a:t>
            </a:r>
          </a:p>
          <a:p>
            <a:r>
              <a:rPr lang="en-US" b="1" dirty="0"/>
              <a:t>The SSEF is open to all students in grades 6th – 12th. Public, non-public, and home school students are eligible to participate in both the SSEF and the RSEF that incorporates their geographic location.</a:t>
            </a:r>
          </a:p>
          <a:p>
            <a:r>
              <a:rPr lang="en-US" b="1" dirty="0"/>
              <a:t>The RSEF Director must notify and invite the participation of all public and Florida Department of Education – registered non-public schools. </a:t>
            </a:r>
          </a:p>
          <a:p>
            <a:r>
              <a:rPr lang="en-US" b="1" dirty="0"/>
              <a:t>Be aware that to enter the State Science &amp; Engineering Fair of Florida or </a:t>
            </a:r>
            <a:r>
              <a:rPr lang="en-US" b="1" dirty="0" err="1"/>
              <a:t>or</a:t>
            </a:r>
            <a:r>
              <a:rPr lang="en-US" b="1" dirty="0"/>
              <a:t> ISEF, students must first compete at a local or regional fair. </a:t>
            </a:r>
          </a:p>
          <a:p>
            <a:endParaRPr lang="en-US" dirty="0"/>
          </a:p>
          <a:p>
            <a:pPr marL="0" indent="0">
              <a:buNone/>
            </a:pPr>
            <a:endParaRPr lang="en-US" dirty="0"/>
          </a:p>
        </p:txBody>
      </p:sp>
    </p:spTree>
    <p:extLst>
      <p:ext uri="{BB962C8B-B14F-4D97-AF65-F5344CB8AC3E}">
        <p14:creationId xmlns:p14="http://schemas.microsoft.com/office/powerpoint/2010/main" val="243732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BE8A-1FB3-649E-419C-09AC948C8924}"/>
              </a:ext>
            </a:extLst>
          </p:cNvPr>
          <p:cNvSpPr>
            <a:spLocks noGrp="1"/>
          </p:cNvSpPr>
          <p:nvPr>
            <p:ph type="title"/>
          </p:nvPr>
        </p:nvSpPr>
        <p:spPr>
          <a:xfrm>
            <a:off x="304800" y="133350"/>
            <a:ext cx="8229600" cy="1066801"/>
          </a:xfrm>
        </p:spPr>
        <p:txBody>
          <a:bodyPr>
            <a:normAutofit/>
          </a:bodyPr>
          <a:lstStyle/>
          <a:p>
            <a:r>
              <a:rPr lang="en-US" sz="4400" b="1" dirty="0">
                <a:effectLst/>
                <a:latin typeface="Calibri" panose="020F0502020204030204" pitchFamily="34" charset="0"/>
                <a:ea typeface="Calibri" panose="020F0502020204030204" pitchFamily="34" charset="0"/>
                <a:cs typeface="Calibri" panose="020F0502020204030204" pitchFamily="34" charset="0"/>
              </a:rPr>
              <a:t>Eligibility for SSEF of Florida </a:t>
            </a:r>
            <a:endParaRPr lang="en-US" dirty="0"/>
          </a:p>
        </p:txBody>
      </p:sp>
      <p:sp>
        <p:nvSpPr>
          <p:cNvPr id="3" name="Content Placeholder 2">
            <a:extLst>
              <a:ext uri="{FF2B5EF4-FFF2-40B4-BE49-F238E27FC236}">
                <a16:creationId xmlns:a16="http://schemas.microsoft.com/office/drawing/2014/main" id="{2AD2D096-40F5-09D2-73C0-66E4CD2CC3B9}"/>
              </a:ext>
            </a:extLst>
          </p:cNvPr>
          <p:cNvSpPr>
            <a:spLocks noGrp="1"/>
          </p:cNvSpPr>
          <p:nvPr>
            <p:ph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A student must be selected by the RSEF of Florida affiliated fair.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Students may compete in only one SSEF affiliated fair.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Each student is only allowed to enter one project. That project may include NO MORE than 12 months of continuous research and may NOT INCLUDE research performed before January 2023.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Team projects must have no more than three members.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Only APPROVED projects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by the SSEF of Florida Scientific Review Committee (SRC) may be entered into the SSEF of Florida.</a:t>
            </a:r>
          </a:p>
          <a:p>
            <a:endParaRPr lang="en-US" dirty="0"/>
          </a:p>
        </p:txBody>
      </p:sp>
    </p:spTree>
    <p:extLst>
      <p:ext uri="{BB962C8B-B14F-4D97-AF65-F5344CB8AC3E}">
        <p14:creationId xmlns:p14="http://schemas.microsoft.com/office/powerpoint/2010/main" val="143815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857250"/>
          </a:xfrm>
        </p:spPr>
        <p:txBody>
          <a:bodyPr>
            <a:normAutofit fontScale="90000"/>
          </a:bodyPr>
          <a:lstStyle/>
          <a:p>
            <a:pPr lvl="2" algn="ctr" rtl="0">
              <a:spcBef>
                <a:spcPct val="0"/>
              </a:spcBef>
            </a:pPr>
            <a:r>
              <a:rPr lang="en-US" sz="3600" b="1" dirty="0">
                <a:solidFill>
                  <a:schemeClr val="tx2"/>
                </a:solidFill>
                <a:latin typeface="+mj-lt"/>
                <a:cs typeface="Arial" pitchFamily="34" charset="0"/>
              </a:rPr>
              <a:t>RSEF FINAL REPORT/SUMMARY</a:t>
            </a:r>
            <a:br>
              <a:rPr lang="en-US" sz="3600" b="1" dirty="0">
                <a:solidFill>
                  <a:schemeClr val="tx2"/>
                </a:solidFill>
                <a:latin typeface="+mj-lt"/>
                <a:cs typeface="Arial" pitchFamily="34" charset="0"/>
              </a:rPr>
            </a:br>
            <a:r>
              <a:rPr lang="en-US" sz="2700" b="1" dirty="0">
                <a:solidFill>
                  <a:schemeClr val="tx2"/>
                </a:solidFill>
                <a:latin typeface="Arial" pitchFamily="34" charset="0"/>
                <a:cs typeface="Arial" pitchFamily="34" charset="0"/>
              </a:rPr>
              <a:t>due with entries and NO LATER than March SRC.</a:t>
            </a:r>
            <a:br>
              <a:rPr lang="en-US" sz="3200" b="1" dirty="0">
                <a:solidFill>
                  <a:schemeClr val="tx2"/>
                </a:solidFill>
                <a:latin typeface="Arial" pitchFamily="34" charset="0"/>
                <a:cs typeface="Arial" pitchFamily="34" charset="0"/>
              </a:rPr>
            </a:br>
            <a:endParaRPr lang="en-US" dirty="0">
              <a:solidFill>
                <a:schemeClr val="tx2"/>
              </a:solidFill>
            </a:endParaRPr>
          </a:p>
        </p:txBody>
      </p:sp>
      <p:sp>
        <p:nvSpPr>
          <p:cNvPr id="3" name="Content Placeholder 2"/>
          <p:cNvSpPr>
            <a:spLocks noGrp="1"/>
          </p:cNvSpPr>
          <p:nvPr>
            <p:ph sz="quarter" idx="1"/>
          </p:nvPr>
        </p:nvSpPr>
        <p:spPr>
          <a:xfrm>
            <a:off x="457200" y="1714500"/>
            <a:ext cx="8229600" cy="1771650"/>
          </a:xfrm>
        </p:spPr>
        <p:txBody>
          <a:bodyPr>
            <a:normAutofit/>
          </a:bodyPr>
          <a:lstStyle/>
          <a:p>
            <a:r>
              <a:rPr lang="en-US" sz="3200" dirty="0">
                <a:latin typeface="Times New Roman" pitchFamily="18" charset="0"/>
                <a:cs typeface="Times New Roman" pitchFamily="18" charset="0"/>
              </a:rPr>
              <a:t>Used to compile data required for funding and grants</a:t>
            </a:r>
          </a:p>
          <a:p>
            <a:r>
              <a:rPr lang="en-US" sz="3200" dirty="0">
                <a:latin typeface="Times New Roman" pitchFamily="18" charset="0"/>
                <a:cs typeface="Times New Roman" pitchFamily="18" charset="0"/>
              </a:rPr>
              <a:t>Available for Affiliated RSEF to use</a:t>
            </a:r>
          </a:p>
        </p:txBody>
      </p:sp>
      <p:pic>
        <p:nvPicPr>
          <p:cNvPr id="15362" name="Picture 87" descr="Description: http://www.pyramydair.com/site/articles/science-fair/science-fair-7.jpg"/>
          <p:cNvPicPr>
            <a:picLocks noChangeAspect="1" noChangeArrowheads="1"/>
          </p:cNvPicPr>
          <p:nvPr/>
        </p:nvPicPr>
        <p:blipFill>
          <a:blip r:embed="rId2" cstate="print"/>
          <a:srcRect/>
          <a:stretch>
            <a:fillRect/>
          </a:stretch>
        </p:blipFill>
        <p:spPr bwMode="auto">
          <a:xfrm>
            <a:off x="2819406" y="3486150"/>
            <a:ext cx="2885375" cy="1485900"/>
          </a:xfrm>
          <a:prstGeom prst="rect">
            <a:avLst/>
          </a:prstGeom>
          <a:noFill/>
          <a:ln w="9525">
            <a:noFill/>
            <a:miter lim="800000"/>
            <a:headEnd/>
            <a:tailEnd/>
          </a:ln>
        </p:spPr>
      </p:pic>
    </p:spTree>
    <p:extLst>
      <p:ext uri="{BB962C8B-B14F-4D97-AF65-F5344CB8AC3E}">
        <p14:creationId xmlns:p14="http://schemas.microsoft.com/office/powerpoint/2010/main" val="420556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ience fair cartoon with student and the caption 'I couldn't think of a science fair project so I just re-invented the wheel.' by Aaron Bacall">
            <a:extLst>
              <a:ext uri="{FF2B5EF4-FFF2-40B4-BE49-F238E27FC236}">
                <a16:creationId xmlns:a16="http://schemas.microsoft.com/office/drawing/2014/main" id="{AC3EC053-D39E-3CCF-9E57-908DAE1F76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0" y="0"/>
            <a:ext cx="4338001" cy="4389835"/>
          </a:xfrm>
          <a:prstGeom prst="rect">
            <a:avLst/>
          </a:prstGeom>
          <a:solidFill>
            <a:srgbClr val="FFFFFF"/>
          </a:solidFill>
        </p:spPr>
      </p:pic>
      <p:sp>
        <p:nvSpPr>
          <p:cNvPr id="3079" name="Text Placeholder 3">
            <a:extLst>
              <a:ext uri="{FF2B5EF4-FFF2-40B4-BE49-F238E27FC236}">
                <a16:creationId xmlns:a16="http://schemas.microsoft.com/office/drawing/2014/main" id="{F166FA29-D2C2-900A-099B-C895EAD32FA2}"/>
              </a:ext>
            </a:extLst>
          </p:cNvPr>
          <p:cNvSpPr>
            <a:spLocks noGrp="1"/>
          </p:cNvSpPr>
          <p:nvPr>
            <p:ph type="body" sz="half" idx="2"/>
          </p:nvPr>
        </p:nvSpPr>
        <p:spPr>
          <a:xfrm>
            <a:off x="609600" y="812601"/>
            <a:ext cx="3008313" cy="3518297"/>
          </a:xfrm>
        </p:spPr>
        <p:txBody>
          <a:bodyPr>
            <a:normAutofit/>
          </a:bodyPr>
          <a:lstStyle/>
          <a:p>
            <a:pPr algn="ctr"/>
            <a:r>
              <a:rPr lang="en-US" sz="2400" b="1" dirty="0"/>
              <a:t>INCREASING THE </a:t>
            </a:r>
            <a:br>
              <a:rPr lang="en-US" sz="2400" b="1" dirty="0"/>
            </a:br>
            <a:r>
              <a:rPr lang="en-US" sz="2400" b="1" dirty="0"/>
              <a:t>QUALITY OF </a:t>
            </a:r>
            <a:br>
              <a:rPr lang="en-US" sz="2400" b="1" dirty="0"/>
            </a:br>
            <a:r>
              <a:rPr lang="en-US" sz="2400" b="1" dirty="0"/>
              <a:t>SCIENCE RESEARCH PROJECTS</a:t>
            </a:r>
          </a:p>
          <a:p>
            <a:pPr algn="ctr"/>
            <a:endParaRPr lang="en-US" sz="2400" b="1" dirty="0"/>
          </a:p>
          <a:p>
            <a:r>
              <a:rPr lang="en-US" sz="2400" b="1" i="1" dirty="0"/>
              <a:t>Jennifer Cotton</a:t>
            </a:r>
          </a:p>
          <a:p>
            <a:r>
              <a:rPr lang="en-US" sz="1800" b="1" i="1" dirty="0"/>
              <a:t>Headwaters Science institute</a:t>
            </a:r>
            <a:endParaRPr lang="en-US" sz="1800" i="1" dirty="0"/>
          </a:p>
        </p:txBody>
      </p:sp>
    </p:spTree>
    <p:extLst>
      <p:ext uri="{BB962C8B-B14F-4D97-AF65-F5344CB8AC3E}">
        <p14:creationId xmlns:p14="http://schemas.microsoft.com/office/powerpoint/2010/main" val="387201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ather Science Fair | NOAA SciJinks – All About Weather">
            <a:extLst>
              <a:ext uri="{FF2B5EF4-FFF2-40B4-BE49-F238E27FC236}">
                <a16:creationId xmlns:a16="http://schemas.microsoft.com/office/drawing/2014/main" id="{C1BDCE73-0507-4301-F00B-A71D32F382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9150"/>
            <a:ext cx="6019800" cy="3096995"/>
          </a:xfrm>
          <a:prstGeom prst="rect">
            <a:avLst/>
          </a:prstGeom>
          <a:noFill/>
          <a:ln>
            <a:noFill/>
          </a:ln>
        </p:spPr>
      </p:pic>
    </p:spTree>
    <p:extLst>
      <p:ext uri="{BB962C8B-B14F-4D97-AF65-F5344CB8AC3E}">
        <p14:creationId xmlns:p14="http://schemas.microsoft.com/office/powerpoint/2010/main" val="72759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20786-64EA-2E6F-FD07-F7FF2A6EFF7F}"/>
              </a:ext>
            </a:extLst>
          </p:cNvPr>
          <p:cNvSpPr>
            <a:spLocks noGrp="1"/>
          </p:cNvSpPr>
          <p:nvPr>
            <p:ph type="title"/>
          </p:nvPr>
        </p:nvSpPr>
        <p:spPr>
          <a:xfrm>
            <a:off x="457200" y="0"/>
            <a:ext cx="8229600" cy="1428750"/>
          </a:xfrm>
        </p:spPr>
        <p:txBody>
          <a:bodyPr>
            <a:normAutofit fontScale="90000"/>
          </a:bodyPr>
          <a:lstStyle/>
          <a:p>
            <a:r>
              <a:rPr lang="en-US" dirty="0"/>
              <a:t>The Experience of </a:t>
            </a:r>
            <a:br>
              <a:rPr lang="en-US" dirty="0"/>
            </a:br>
            <a:r>
              <a:rPr lang="en-US" dirty="0"/>
              <a:t>Conducting STEM Research</a:t>
            </a:r>
          </a:p>
        </p:txBody>
      </p:sp>
      <p:sp>
        <p:nvSpPr>
          <p:cNvPr id="6" name="Content Placeholder 5">
            <a:extLst>
              <a:ext uri="{FF2B5EF4-FFF2-40B4-BE49-F238E27FC236}">
                <a16:creationId xmlns:a16="http://schemas.microsoft.com/office/drawing/2014/main" id="{8916925D-3F6B-B7C4-7FBA-7CF47C6109F8}"/>
              </a:ext>
            </a:extLst>
          </p:cNvPr>
          <p:cNvSpPr>
            <a:spLocks noGrp="1"/>
          </p:cNvSpPr>
          <p:nvPr>
            <p:ph idx="1"/>
          </p:nvPr>
        </p:nvSpPr>
        <p:spPr>
          <a:xfrm>
            <a:off x="152400" y="1425649"/>
            <a:ext cx="8229600" cy="3394472"/>
          </a:xfrm>
        </p:spPr>
        <p:txBody>
          <a:bodyPr>
            <a:normAutofit/>
          </a:bodyPr>
          <a:lstStyle/>
          <a:p>
            <a:r>
              <a:rPr lang="en-US" sz="2000" b="1" dirty="0"/>
              <a:t>Setting GOALS to work toward</a:t>
            </a:r>
          </a:p>
          <a:p>
            <a:r>
              <a:rPr lang="en-US" sz="2000" b="1" dirty="0"/>
              <a:t>TIMELINES to guide work</a:t>
            </a:r>
          </a:p>
          <a:p>
            <a:r>
              <a:rPr lang="en-US" sz="2000" b="1" dirty="0"/>
              <a:t>Substantial INCENTIVES for innovative and thorough research projects</a:t>
            </a:r>
          </a:p>
          <a:p>
            <a:r>
              <a:rPr lang="en-US" sz="2000" b="1" dirty="0"/>
              <a:t>Test drive STEM Career fields</a:t>
            </a:r>
          </a:p>
          <a:p>
            <a:r>
              <a:rPr lang="en-US" sz="2000" b="1" dirty="0"/>
              <a:t>Gain real STEM skills and applied knowledge</a:t>
            </a:r>
          </a:p>
          <a:p>
            <a:r>
              <a:rPr lang="en-US" sz="2000" b="1" dirty="0"/>
              <a:t>Sharpen analytical thinking skills, planning, communication</a:t>
            </a:r>
          </a:p>
          <a:p>
            <a:r>
              <a:rPr lang="en-US" sz="2000" b="1" dirty="0"/>
              <a:t>Make CONNECTIONS with STEM professionals and future professionals</a:t>
            </a:r>
          </a:p>
          <a:p>
            <a:endParaRPr lang="en-US" sz="1600" dirty="0"/>
          </a:p>
        </p:txBody>
      </p:sp>
    </p:spTree>
    <p:extLst>
      <p:ext uri="{BB962C8B-B14F-4D97-AF65-F5344CB8AC3E}">
        <p14:creationId xmlns:p14="http://schemas.microsoft.com/office/powerpoint/2010/main" val="137153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0033CC"/>
                </a:solidFill>
                <a:latin typeface="Arial" panose="020B0604020202020204" pitchFamily="34" charset="0"/>
                <a:cs typeface="Arial" panose="020B0604020202020204" pitchFamily="34" charset="0"/>
              </a:rPr>
              <a:t>Student Motivation  </a:t>
            </a:r>
            <a:br>
              <a:rPr lang="en-US" sz="3200" b="1" dirty="0">
                <a:solidFill>
                  <a:srgbClr val="0033CC"/>
                </a:solidFill>
                <a:latin typeface="Arial" panose="020B0604020202020204" pitchFamily="34" charset="0"/>
                <a:cs typeface="Arial" panose="020B0604020202020204" pitchFamily="34" charset="0"/>
              </a:rPr>
            </a:br>
            <a:r>
              <a:rPr lang="en-US" sz="3200" b="1" dirty="0">
                <a:solidFill>
                  <a:srgbClr val="0033CC"/>
                </a:solidFill>
                <a:latin typeface="Arial" panose="020B0604020202020204" pitchFamily="34" charset="0"/>
                <a:cs typeface="Arial" panose="020B0604020202020204" pitchFamily="34" charset="0"/>
              </a:rPr>
              <a:t>Reasons to do Science Research</a:t>
            </a:r>
          </a:p>
        </p:txBody>
      </p:sp>
      <p:sp>
        <p:nvSpPr>
          <p:cNvPr id="3" name="Content Placeholder 2"/>
          <p:cNvSpPr>
            <a:spLocks noGrp="1"/>
          </p:cNvSpPr>
          <p:nvPr>
            <p:ph idx="1"/>
          </p:nvPr>
        </p:nvSpPr>
        <p:spPr>
          <a:xfrm>
            <a:off x="457200" y="1200151"/>
            <a:ext cx="8229600" cy="3737370"/>
          </a:xfrm>
        </p:spPr>
        <p:txBody>
          <a:bodyPr>
            <a:normAutofit fontScale="25000" lnSpcReduction="20000"/>
          </a:bodyPr>
          <a:lstStyle/>
          <a:p>
            <a:pPr lvl="0"/>
            <a:r>
              <a:rPr lang="en-US" sz="6400" b="1" dirty="0">
                <a:latin typeface="Arial" panose="020B0604020202020204" pitchFamily="34" charset="0"/>
                <a:cs typeface="Arial" panose="020B0604020202020204" pitchFamily="34" charset="0"/>
              </a:rPr>
              <a:t>Part of rigorous curriculum/culture for learning</a:t>
            </a:r>
          </a:p>
          <a:p>
            <a:pPr lvl="0"/>
            <a:r>
              <a:rPr lang="en-US" sz="6400" b="1" dirty="0">
                <a:latin typeface="Arial" panose="020B0604020202020204" pitchFamily="34" charset="0"/>
                <a:cs typeface="Arial" panose="020B0604020202020204" pitchFamily="34" charset="0"/>
              </a:rPr>
              <a:t>Involved in ethical research</a:t>
            </a:r>
          </a:p>
          <a:p>
            <a:pPr lvl="0"/>
            <a:r>
              <a:rPr lang="en-US" sz="6400" b="1" dirty="0">
                <a:latin typeface="Arial" panose="020B0604020202020204" pitchFamily="34" charset="0"/>
                <a:cs typeface="Arial" panose="020B0604020202020204" pitchFamily="34" charset="0"/>
              </a:rPr>
              <a:t>Problem solving/critical thinking</a:t>
            </a:r>
          </a:p>
          <a:p>
            <a:r>
              <a:rPr lang="en-US" sz="6400" b="1" dirty="0">
                <a:latin typeface="Arial" panose="020B0604020202020204" pitchFamily="34" charset="0"/>
                <a:cs typeface="Arial" panose="020B0604020202020204" pitchFamily="34" charset="0"/>
              </a:rPr>
              <a:t>Hands-on/authentic/Application of real-world problem solving</a:t>
            </a:r>
          </a:p>
          <a:p>
            <a:pPr lvl="0"/>
            <a:r>
              <a:rPr lang="en-US" sz="6400" b="1" dirty="0">
                <a:latin typeface="Arial" panose="020B0604020202020204" pitchFamily="34" charset="0"/>
                <a:cs typeface="Arial" panose="020B0604020202020204" pitchFamily="34" charset="0"/>
              </a:rPr>
              <a:t>Awards/Scholarships</a:t>
            </a:r>
          </a:p>
          <a:p>
            <a:pPr lvl="0"/>
            <a:r>
              <a:rPr lang="en-US" sz="6400" b="1" dirty="0">
                <a:latin typeface="Arial" panose="020B0604020202020204" pitchFamily="34" charset="0"/>
                <a:cs typeface="Arial" panose="020B0604020202020204" pitchFamily="34" charset="0"/>
              </a:rPr>
              <a:t>Trips/Opportunities</a:t>
            </a:r>
          </a:p>
          <a:p>
            <a:pPr lvl="0"/>
            <a:r>
              <a:rPr lang="en-US" sz="6400" b="1" dirty="0">
                <a:latin typeface="Arial" panose="020B0604020202020204" pitchFamily="34" charset="0"/>
                <a:cs typeface="Arial" panose="020B0604020202020204" pitchFamily="34" charset="0"/>
              </a:rPr>
              <a:t>Career development</a:t>
            </a:r>
          </a:p>
          <a:p>
            <a:pPr lvl="0"/>
            <a:r>
              <a:rPr lang="en-US" sz="6400" b="1" dirty="0">
                <a:latin typeface="Arial" panose="020B0604020202020204" pitchFamily="34" charset="0"/>
                <a:cs typeface="Arial" panose="020B0604020202020204" pitchFamily="34" charset="0"/>
              </a:rPr>
              <a:t>College resume / perseverance; involvement; passion</a:t>
            </a:r>
          </a:p>
          <a:p>
            <a:pPr lvl="0"/>
            <a:r>
              <a:rPr lang="en-US" sz="6400" b="1" dirty="0">
                <a:latin typeface="Arial" panose="020B0604020202020204" pitchFamily="34" charset="0"/>
                <a:cs typeface="Arial" panose="020B0604020202020204" pitchFamily="34" charset="0"/>
              </a:rPr>
              <a:t>Building skills – science/engineering/communication</a:t>
            </a:r>
          </a:p>
          <a:p>
            <a:pPr lvl="0"/>
            <a:r>
              <a:rPr lang="en-US" sz="6400" b="1" dirty="0">
                <a:latin typeface="Arial" panose="020B0604020202020204" pitchFamily="34" charset="0"/>
                <a:cs typeface="Arial" panose="020B0604020202020204" pitchFamily="34" charset="0"/>
              </a:rPr>
              <a:t>Community service</a:t>
            </a:r>
          </a:p>
          <a:p>
            <a:pPr lvl="0"/>
            <a:r>
              <a:rPr lang="en-US" sz="6400" b="1" dirty="0">
                <a:latin typeface="Arial" panose="020B0604020202020204" pitchFamily="34" charset="0"/>
                <a:cs typeface="Arial" panose="020B0604020202020204" pitchFamily="34" charset="0"/>
              </a:rPr>
              <a:t>Competition</a:t>
            </a:r>
          </a:p>
          <a:p>
            <a:pPr lvl="0"/>
            <a:r>
              <a:rPr lang="en-US" sz="6400" b="1" dirty="0">
                <a:latin typeface="Arial" panose="020B0604020202020204" pitchFamily="34" charset="0"/>
                <a:cs typeface="Arial" panose="020B0604020202020204" pitchFamily="34" charset="0"/>
              </a:rPr>
              <a:t>Showcase school/district</a:t>
            </a:r>
          </a:p>
          <a:p>
            <a:pPr lvl="0"/>
            <a:r>
              <a:rPr lang="en-US" sz="6400" b="1" dirty="0">
                <a:latin typeface="Arial" panose="020B0604020202020204" pitchFamily="34" charset="0"/>
                <a:cs typeface="Arial" panose="020B0604020202020204" pitchFamily="34" charset="0"/>
              </a:rPr>
              <a:t>Personal success/feelings of accomplishment</a:t>
            </a:r>
          </a:p>
          <a:p>
            <a:pPr lvl="0"/>
            <a:r>
              <a:rPr lang="en-US" sz="6400" b="1" dirty="0">
                <a:latin typeface="Arial" panose="020B0604020202020204" pitchFamily="34" charset="0"/>
                <a:cs typeface="Arial" panose="020B0604020202020204" pitchFamily="34" charset="0"/>
              </a:rPr>
              <a:t>Connecting with professionals/mentors/judging interviews</a:t>
            </a:r>
          </a:p>
          <a:p>
            <a:pPr lvl="0"/>
            <a:r>
              <a:rPr lang="en-US" sz="6400" b="1" dirty="0">
                <a:latin typeface="Arial" panose="020B0604020202020204" pitchFamily="34" charset="0"/>
                <a:cs typeface="Arial" panose="020B0604020202020204" pitchFamily="34" charset="0"/>
              </a:rPr>
              <a:t>Travel; Fun; memorable experiences</a:t>
            </a:r>
          </a:p>
          <a:p>
            <a:pPr marL="0" lvl="0" indent="0">
              <a:buNone/>
            </a:pPr>
            <a:r>
              <a:rPr lang="en-US" dirty="0"/>
              <a:t> </a:t>
            </a:r>
          </a:p>
          <a:p>
            <a:endParaRPr lang="en-US" dirty="0"/>
          </a:p>
        </p:txBody>
      </p:sp>
    </p:spTree>
    <p:extLst>
      <p:ext uri="{BB962C8B-B14F-4D97-AF65-F5344CB8AC3E}">
        <p14:creationId xmlns:p14="http://schemas.microsoft.com/office/powerpoint/2010/main" val="132386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Region Sharing</a:t>
            </a:r>
            <a:endParaRPr lang="en-US" sz="3200" dirty="0"/>
          </a:p>
        </p:txBody>
      </p:sp>
      <p:sp>
        <p:nvSpPr>
          <p:cNvPr id="3" name="Content Placeholder 2"/>
          <p:cNvSpPr>
            <a:spLocks noGrp="1"/>
          </p:cNvSpPr>
          <p:nvPr>
            <p:ph idx="1"/>
          </p:nvPr>
        </p:nvSpPr>
        <p:spPr>
          <a:xfrm>
            <a:off x="394604" y="1076024"/>
            <a:ext cx="8229600" cy="3394472"/>
          </a:xfrm>
        </p:spPr>
        <p:txBody>
          <a:bodyPr>
            <a:normAutofit lnSpcReduction="10000"/>
          </a:bodyPr>
          <a:lstStyle/>
          <a:p>
            <a:pPr marL="0" indent="0" algn="ctr">
              <a:buNone/>
            </a:pPr>
            <a:r>
              <a:rPr lang="en-US" sz="4400" b="1" dirty="0">
                <a:solidFill>
                  <a:srgbClr val="0070C0"/>
                </a:solidFill>
              </a:rPr>
              <a:t>ACTION PLAN</a:t>
            </a:r>
          </a:p>
          <a:p>
            <a:pPr marL="0" indent="0" algn="ctr">
              <a:buNone/>
            </a:pPr>
            <a:r>
              <a:rPr lang="en-US" sz="4400" b="1" dirty="0">
                <a:solidFill>
                  <a:srgbClr val="0070C0"/>
                </a:solidFill>
              </a:rPr>
              <a:t>Brainstorm and record ways you provide motivation &amp; resources for increasing the quality of student science research</a:t>
            </a:r>
          </a:p>
          <a:p>
            <a:pPr marL="0" indent="0" algn="ctr">
              <a:buNone/>
            </a:pPr>
            <a:endParaRPr lang="en-US" dirty="0">
              <a:solidFill>
                <a:srgbClr val="0070C0"/>
              </a:solidFill>
            </a:endParaRPr>
          </a:p>
        </p:txBody>
      </p:sp>
      <p:pic>
        <p:nvPicPr>
          <p:cNvPr id="5" name="Picture 2" descr="C:\Users\sciencefair\AppData\Local\Microsoft\Windows\Temporary Internet Files\Content.IE5\ITP9C72T\Brainstorming-Methode-beispiele-online-bu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83008">
            <a:off x="780804" y="317141"/>
            <a:ext cx="1447800" cy="138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285750"/>
            <a:ext cx="6781800" cy="4524315"/>
          </a:xfrm>
          <a:prstGeom prst="rect">
            <a:avLst/>
          </a:prstGeom>
          <a:noFill/>
        </p:spPr>
        <p:txBody>
          <a:bodyPr wrap="square" rtlCol="0">
            <a:spAutoFit/>
          </a:bodyPr>
          <a:lstStyle/>
          <a:p>
            <a:pPr algn="ctr"/>
            <a:r>
              <a:rPr lang="en-US" sz="3600" b="1" dirty="0">
                <a:solidFill>
                  <a:srgbClr val="0070C0"/>
                </a:solidFill>
                <a:effectLst/>
              </a:rPr>
              <a:t>Florida Foundation for Future Scientists, Inc. </a:t>
            </a:r>
          </a:p>
          <a:p>
            <a:pPr algn="ctr"/>
            <a:r>
              <a:rPr lang="en-US" sz="3600" b="1" i="1" dirty="0">
                <a:solidFill>
                  <a:srgbClr val="0070C0"/>
                </a:solidFill>
                <a:effectLst/>
              </a:rPr>
              <a:t>is proud to present</a:t>
            </a:r>
            <a:r>
              <a:rPr lang="en-US" sz="3600" b="1" dirty="0">
                <a:solidFill>
                  <a:srgbClr val="0070C0"/>
                </a:solidFill>
                <a:effectLst/>
              </a:rPr>
              <a:t> </a:t>
            </a:r>
            <a:br>
              <a:rPr lang="en-US" sz="3600" b="1" dirty="0">
                <a:solidFill>
                  <a:srgbClr val="0070C0"/>
                </a:solidFill>
                <a:effectLst/>
              </a:rPr>
            </a:br>
            <a:r>
              <a:rPr lang="en-US" sz="3600" b="1" dirty="0">
                <a:solidFill>
                  <a:srgbClr val="0070C0"/>
                </a:solidFill>
                <a:effectLst/>
              </a:rPr>
              <a:t>The 69th State Science and Engineering Fair of Florida</a:t>
            </a:r>
            <a:br>
              <a:rPr lang="en-US" sz="3600" b="1" dirty="0">
                <a:solidFill>
                  <a:srgbClr val="0070C0"/>
                </a:solidFill>
                <a:effectLst/>
              </a:rPr>
            </a:br>
            <a:r>
              <a:rPr lang="en-US" sz="3600" b="1" dirty="0">
                <a:solidFill>
                  <a:srgbClr val="0070C0"/>
                </a:solidFill>
                <a:effectLst/>
              </a:rPr>
              <a:t>STEM Competition</a:t>
            </a:r>
            <a:br>
              <a:rPr lang="en-US" sz="3600" b="1" dirty="0">
                <a:solidFill>
                  <a:srgbClr val="0070C0"/>
                </a:solidFill>
                <a:effectLst/>
              </a:rPr>
            </a:br>
            <a:r>
              <a:rPr lang="en-US" sz="3600" b="1" dirty="0">
                <a:solidFill>
                  <a:srgbClr val="0070C0"/>
                </a:solidFill>
                <a:effectLst/>
              </a:rPr>
              <a:t>April 2 – 4, 2024</a:t>
            </a:r>
            <a:br>
              <a:rPr lang="en-US" sz="3600" b="1" dirty="0">
                <a:solidFill>
                  <a:srgbClr val="0070C0"/>
                </a:solidFill>
                <a:effectLst/>
              </a:rPr>
            </a:br>
            <a:r>
              <a:rPr lang="en-US" sz="3600" b="1" dirty="0">
                <a:solidFill>
                  <a:srgbClr val="0070C0"/>
                </a:solidFill>
              </a:rPr>
              <a:t>RP Funding </a:t>
            </a:r>
            <a:r>
              <a:rPr lang="en-US" sz="3600" b="1" dirty="0">
                <a:solidFill>
                  <a:srgbClr val="0070C0"/>
                </a:solidFill>
                <a:effectLst/>
              </a:rPr>
              <a:t>Center, Lakeland</a:t>
            </a:r>
            <a:endParaRPr lang="en-US" sz="3600" dirty="0">
              <a:solidFill>
                <a:srgbClr val="0070C0"/>
              </a:solidFill>
            </a:endParaRPr>
          </a:p>
        </p:txBody>
      </p:sp>
    </p:spTree>
    <p:extLst>
      <p:ext uri="{BB962C8B-B14F-4D97-AF65-F5344CB8AC3E}">
        <p14:creationId xmlns:p14="http://schemas.microsoft.com/office/powerpoint/2010/main" val="1596167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E53-CCD7-A40A-5EED-1FB0E31F126E}"/>
              </a:ext>
            </a:extLst>
          </p:cNvPr>
          <p:cNvSpPr>
            <a:spLocks noGrp="1"/>
          </p:cNvSpPr>
          <p:nvPr>
            <p:ph type="title"/>
          </p:nvPr>
        </p:nvSpPr>
        <p:spPr>
          <a:xfrm>
            <a:off x="174171" y="133350"/>
            <a:ext cx="8229600" cy="1124885"/>
          </a:xfrm>
        </p:spPr>
        <p:txBody>
          <a:bodyPr>
            <a:normAutofit fontScale="90000"/>
          </a:bodyPr>
          <a:lstStyle/>
          <a:p>
            <a:r>
              <a:rPr lang="en-US" b="1" dirty="0"/>
              <a:t>Growing Your </a:t>
            </a:r>
            <a:br>
              <a:rPr lang="en-US" b="1" dirty="0"/>
            </a:br>
            <a:r>
              <a:rPr lang="en-US" b="1" dirty="0"/>
              <a:t>Research Program</a:t>
            </a:r>
          </a:p>
        </p:txBody>
      </p:sp>
      <p:sp>
        <p:nvSpPr>
          <p:cNvPr id="3" name="Content Placeholder 2">
            <a:extLst>
              <a:ext uri="{FF2B5EF4-FFF2-40B4-BE49-F238E27FC236}">
                <a16:creationId xmlns:a16="http://schemas.microsoft.com/office/drawing/2014/main" id="{C3D425DE-85BF-2EC9-B63C-26227938BD56}"/>
              </a:ext>
            </a:extLst>
          </p:cNvPr>
          <p:cNvSpPr>
            <a:spLocks noGrp="1"/>
          </p:cNvSpPr>
          <p:nvPr>
            <p:ph idx="1"/>
          </p:nvPr>
        </p:nvSpPr>
        <p:spPr>
          <a:xfrm>
            <a:off x="2819400" y="1255514"/>
            <a:ext cx="6150429" cy="3394472"/>
          </a:xfrm>
        </p:spPr>
        <p:txBody>
          <a:bodyPr>
            <a:normAutofit/>
          </a:bodyPr>
          <a:lstStyle/>
          <a:p>
            <a:pPr marL="0" indent="0" algn="ctr">
              <a:buNone/>
            </a:pPr>
            <a:r>
              <a:rPr lang="en-US" sz="2800" b="1" dirty="0"/>
              <a:t>Increasing participation in science research programs</a:t>
            </a:r>
          </a:p>
          <a:p>
            <a:r>
              <a:rPr lang="en-US" sz="2000" b="1" dirty="0"/>
              <a:t>Will </a:t>
            </a:r>
            <a:r>
              <a:rPr lang="en-US" sz="2000" b="1" dirty="0" err="1"/>
              <a:t>Furiosi</a:t>
            </a:r>
            <a:r>
              <a:rPr lang="en-US" sz="2000" b="1" dirty="0"/>
              <a:t> – Oviedo Science Research, Seminole</a:t>
            </a:r>
          </a:p>
          <a:p>
            <a:r>
              <a:rPr lang="en-US" sz="2000" b="1" dirty="0"/>
              <a:t>Ryan </a:t>
            </a:r>
            <a:r>
              <a:rPr lang="en-US" sz="2000" b="1" dirty="0" err="1"/>
              <a:t>Cilsick</a:t>
            </a:r>
            <a:r>
              <a:rPr lang="en-US" sz="2000" b="1" dirty="0"/>
              <a:t> – Brevard Intracoastal – Edgewater HS</a:t>
            </a:r>
          </a:p>
          <a:p>
            <a:r>
              <a:rPr lang="en-US" sz="2000" b="1" dirty="0"/>
              <a:t>Jenn Davis – Palm Beach RSEF</a:t>
            </a:r>
          </a:p>
          <a:p>
            <a:endParaRPr lang="en-US" sz="2000" b="1" dirty="0"/>
          </a:p>
        </p:txBody>
      </p:sp>
      <p:pic>
        <p:nvPicPr>
          <p:cNvPr id="2050" name="Picture 2" descr="Free Idea Light Bulb Word Cloud Generator | PresenterMedia">
            <a:extLst>
              <a:ext uri="{FF2B5EF4-FFF2-40B4-BE49-F238E27FC236}">
                <a16:creationId xmlns:a16="http://schemas.microsoft.com/office/drawing/2014/main" id="{71D43E44-2092-8A99-EACB-5BF86123E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93" y="1255514"/>
            <a:ext cx="3048893" cy="30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66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5429"/>
            <a:ext cx="8229600" cy="857250"/>
          </a:xfrm>
        </p:spPr>
        <p:txBody>
          <a:bodyPr/>
          <a:lstStyle/>
          <a:p>
            <a:r>
              <a:rPr lang="en-US" sz="3200" b="1" dirty="0">
                <a:solidFill>
                  <a:srgbClr val="0070C0"/>
                </a:solidFill>
              </a:rPr>
              <a:t>INCREASING SCHOOL INVOLVEMENT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Number of Schools in SSEF DATA - 2023</a:t>
            </a:r>
            <a:endParaRPr lang="en-US" dirty="0"/>
          </a:p>
          <a:p>
            <a:pPr marL="0" indent="0">
              <a:buNone/>
            </a:pPr>
            <a:r>
              <a:rPr lang="en-US" b="1" dirty="0"/>
              <a:t>	Middle	  </a:t>
            </a:r>
            <a:r>
              <a:rPr lang="en-US" b="1" dirty="0">
                <a:solidFill>
                  <a:srgbClr val="00B050"/>
                </a:solidFill>
              </a:rPr>
              <a:t>127 Public</a:t>
            </a:r>
            <a:endParaRPr lang="en-US" dirty="0">
              <a:solidFill>
                <a:srgbClr val="00B050"/>
              </a:solidFill>
            </a:endParaRPr>
          </a:p>
          <a:p>
            <a:pPr marL="0" indent="0">
              <a:buNone/>
            </a:pPr>
            <a:r>
              <a:rPr lang="en-US" b="1" dirty="0"/>
              <a:t>		     	    31 Private</a:t>
            </a:r>
            <a:endParaRPr lang="en-US" dirty="0"/>
          </a:p>
          <a:p>
            <a:pPr marL="0" indent="0">
              <a:buNone/>
            </a:pPr>
            <a:r>
              <a:rPr lang="en-US" b="1" dirty="0"/>
              <a:t>	High School </a:t>
            </a:r>
            <a:r>
              <a:rPr lang="en-US" b="1" dirty="0">
                <a:solidFill>
                  <a:srgbClr val="00B050"/>
                </a:solidFill>
              </a:rPr>
              <a:t>102 Public</a:t>
            </a:r>
            <a:endParaRPr lang="en-US" dirty="0">
              <a:solidFill>
                <a:srgbClr val="00B050"/>
              </a:solidFill>
            </a:endParaRPr>
          </a:p>
          <a:p>
            <a:pPr marL="0" indent="0">
              <a:buNone/>
            </a:pPr>
            <a:r>
              <a:rPr lang="en-US" b="1" dirty="0"/>
              <a:t>	                   	     22  Private</a:t>
            </a:r>
            <a:endParaRPr lang="en-US" dirty="0"/>
          </a:p>
          <a:p>
            <a:pPr marL="0" indent="0">
              <a:buNone/>
            </a:pPr>
            <a:r>
              <a:rPr lang="en-US" b="1" dirty="0"/>
              <a:t>	1 Home School – Middle School</a:t>
            </a:r>
            <a:endParaRPr lang="en-US" dirty="0"/>
          </a:p>
        </p:txBody>
      </p:sp>
    </p:spTree>
    <p:extLst>
      <p:ext uri="{BB962C8B-B14F-4D97-AF65-F5344CB8AC3E}">
        <p14:creationId xmlns:p14="http://schemas.microsoft.com/office/powerpoint/2010/main" val="3562067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11D3-027F-71F4-F7D7-315F26B51779}"/>
              </a:ext>
            </a:extLst>
          </p:cNvPr>
          <p:cNvSpPr>
            <a:spLocks noGrp="1"/>
          </p:cNvSpPr>
          <p:nvPr>
            <p:ph type="title"/>
          </p:nvPr>
        </p:nvSpPr>
        <p:spPr>
          <a:xfrm>
            <a:off x="76200" y="209550"/>
            <a:ext cx="8229600" cy="857250"/>
          </a:xfrm>
        </p:spPr>
        <p:txBody>
          <a:bodyPr/>
          <a:lstStyle/>
          <a:p>
            <a:r>
              <a:rPr lang="en-US" b="1" dirty="0"/>
              <a:t>MAKING CONNECTIONS</a:t>
            </a:r>
          </a:p>
        </p:txBody>
      </p:sp>
      <p:pic>
        <p:nvPicPr>
          <p:cNvPr id="2050" name="Picture 2" descr="Science Fair Ideas - CREATION CALLING">
            <a:extLst>
              <a:ext uri="{FF2B5EF4-FFF2-40B4-BE49-F238E27FC236}">
                <a16:creationId xmlns:a16="http://schemas.microsoft.com/office/drawing/2014/main" id="{87536EC1-9928-07D8-C8B3-EA2430F1D27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133600" y="970569"/>
            <a:ext cx="4548188" cy="36240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3DD4F1-ED65-77AA-AF3B-CA52543DB3CD}"/>
              </a:ext>
            </a:extLst>
          </p:cNvPr>
          <p:cNvSpPr>
            <a:spLocks noGrp="1"/>
          </p:cNvSpPr>
          <p:nvPr>
            <p:ph idx="1"/>
          </p:nvPr>
        </p:nvSpPr>
        <p:spPr>
          <a:xfrm>
            <a:off x="228600" y="1200151"/>
            <a:ext cx="8763000" cy="3394472"/>
          </a:xfrm>
        </p:spPr>
        <p:txBody>
          <a:bodyPr/>
          <a:lstStyle/>
          <a:p>
            <a:r>
              <a:rPr lang="en-US" sz="3600" b="1" dirty="0"/>
              <a:t>UFCALS – Charlotte Emerson</a:t>
            </a:r>
          </a:p>
          <a:p>
            <a:r>
              <a:rPr lang="en-US" sz="3600" b="1" dirty="0" err="1"/>
              <a:t>DataClassroom</a:t>
            </a:r>
            <a:r>
              <a:rPr lang="en-US" sz="3600" b="1" dirty="0"/>
              <a:t> – Aaron Reedy</a:t>
            </a:r>
          </a:p>
          <a:p>
            <a:r>
              <a:rPr lang="en-US" sz="3600" b="1" dirty="0"/>
              <a:t>Kelly Cranford – Florida Engineering Society</a:t>
            </a:r>
          </a:p>
          <a:p>
            <a:endParaRPr lang="en-US" b="1" dirty="0"/>
          </a:p>
        </p:txBody>
      </p:sp>
    </p:spTree>
    <p:extLst>
      <p:ext uri="{BB962C8B-B14F-4D97-AF65-F5344CB8AC3E}">
        <p14:creationId xmlns:p14="http://schemas.microsoft.com/office/powerpoint/2010/main" val="117897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nny science scientist research lab paper manuscript already wrote cartoon 1577">
            <a:hlinkClick r:id="rId2"/>
          </p:cNvPr>
          <p:cNvPicPr/>
          <p:nvPr/>
        </p:nvPicPr>
        <p:blipFill>
          <a:blip r:embed="rId3" cstate="print"/>
          <a:srcRect/>
          <a:stretch>
            <a:fillRect/>
          </a:stretch>
        </p:blipFill>
        <p:spPr bwMode="auto">
          <a:xfrm>
            <a:off x="1066800" y="819151"/>
            <a:ext cx="4495800" cy="4004619"/>
          </a:xfrm>
          <a:prstGeom prst="rect">
            <a:avLst/>
          </a:prstGeom>
          <a:noFill/>
          <a:ln w="9525">
            <a:noFill/>
            <a:miter lim="800000"/>
            <a:headEnd/>
            <a:tailEnd/>
          </a:ln>
        </p:spPr>
      </p:pic>
      <p:sp>
        <p:nvSpPr>
          <p:cNvPr id="2" name="TextBox 1"/>
          <p:cNvSpPr txBox="1"/>
          <p:nvPr/>
        </p:nvSpPr>
        <p:spPr>
          <a:xfrm>
            <a:off x="1066800" y="285864"/>
            <a:ext cx="6248400" cy="584775"/>
          </a:xfrm>
          <a:prstGeom prst="rect">
            <a:avLst/>
          </a:prstGeom>
          <a:noFill/>
        </p:spPr>
        <p:txBody>
          <a:bodyPr wrap="square" rtlCol="0">
            <a:spAutoFit/>
          </a:bodyPr>
          <a:lstStyle/>
          <a:p>
            <a:r>
              <a:rPr lang="en-US" sz="3200" b="1" dirty="0" err="1">
                <a:solidFill>
                  <a:srgbClr val="0070C0"/>
                </a:solidFill>
              </a:rPr>
              <a:t>DataClassroom</a:t>
            </a:r>
            <a:endParaRPr lang="en-US" sz="3200" b="1" dirty="0">
              <a:solidFill>
                <a:srgbClr val="0070C0"/>
              </a:solidFill>
            </a:endParaRPr>
          </a:p>
        </p:txBody>
      </p:sp>
    </p:spTree>
    <p:extLst>
      <p:ext uri="{BB962C8B-B14F-4D97-AF65-F5344CB8AC3E}">
        <p14:creationId xmlns:p14="http://schemas.microsoft.com/office/powerpoint/2010/main" val="188688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for lunch brea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21023526">
            <a:off x="457200" y="819150"/>
            <a:ext cx="6777842" cy="3352800"/>
          </a:xfrm>
          <a:prstGeom prst="rect">
            <a:avLst/>
          </a:prstGeom>
          <a:noFill/>
          <a:ln>
            <a:noFill/>
          </a:ln>
        </p:spPr>
      </p:pic>
    </p:spTree>
    <p:extLst>
      <p:ext uri="{BB962C8B-B14F-4D97-AF65-F5344CB8AC3E}">
        <p14:creationId xmlns:p14="http://schemas.microsoft.com/office/powerpoint/2010/main" val="2119233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BDFD1-7762-2BBB-8AFC-45D6077123B4}"/>
              </a:ext>
            </a:extLst>
          </p:cNvPr>
          <p:cNvSpPr>
            <a:spLocks noGrp="1"/>
          </p:cNvSpPr>
          <p:nvPr>
            <p:ph type="title"/>
          </p:nvPr>
        </p:nvSpPr>
        <p:spPr>
          <a:xfrm>
            <a:off x="165798" y="205979"/>
            <a:ext cx="8229600" cy="857250"/>
          </a:xfrm>
        </p:spPr>
        <p:txBody>
          <a:bodyPr>
            <a:normAutofit fontScale="90000"/>
          </a:bodyPr>
          <a:lstStyle/>
          <a:p>
            <a:r>
              <a:rPr lang="en-US" sz="3200" b="1" dirty="0"/>
              <a:t>LIYSF  </a:t>
            </a:r>
            <a:br>
              <a:rPr lang="en-US" sz="3200" b="1" dirty="0"/>
            </a:br>
            <a:r>
              <a:rPr lang="en-US" sz="3200" b="1" dirty="0"/>
              <a:t>London International Youth Science Forum</a:t>
            </a:r>
          </a:p>
        </p:txBody>
      </p:sp>
      <p:sp>
        <p:nvSpPr>
          <p:cNvPr id="5" name="Content Placeholder 4">
            <a:extLst>
              <a:ext uri="{FF2B5EF4-FFF2-40B4-BE49-F238E27FC236}">
                <a16:creationId xmlns:a16="http://schemas.microsoft.com/office/drawing/2014/main" id="{799CFE42-81FE-35ED-9622-E453EED25EA7}"/>
              </a:ext>
            </a:extLst>
          </p:cNvPr>
          <p:cNvSpPr>
            <a:spLocks noGrp="1"/>
          </p:cNvSpPr>
          <p:nvPr>
            <p:ph idx="1"/>
          </p:nvPr>
        </p:nvSpPr>
        <p:spPr>
          <a:xfrm>
            <a:off x="152400" y="1279922"/>
            <a:ext cx="8229600" cy="3657599"/>
          </a:xfrm>
        </p:spPr>
        <p:txBody>
          <a:bodyPr>
            <a:normAutofit fontScale="92500" lnSpcReduction="20000"/>
          </a:bodyPr>
          <a:lstStyle/>
          <a:p>
            <a:pPr marL="0" marR="0" indent="0" fontAlgn="base">
              <a:lnSpc>
                <a:spcPct val="107000"/>
              </a:lnSpc>
              <a:spcBef>
                <a:spcPts val="0"/>
              </a:spcBef>
              <a:spcAft>
                <a:spcPts val="800"/>
              </a:spcAft>
              <a:buNone/>
            </a:pPr>
            <a:r>
              <a:rPr lang="en-US" sz="1800" b="1" kern="0" dirty="0">
                <a:solidFill>
                  <a:srgbClr val="000000"/>
                </a:solidFill>
                <a:effectLst/>
                <a:latin typeface="inherit"/>
                <a:ea typeface="Times New Roman" panose="02020603050405020304" pitchFamily="18" charset="0"/>
                <a:cs typeface="Helvetica" panose="020B0604020202020204" pitchFamily="34" charset="0"/>
              </a:rPr>
              <a:t>Full scholarship to attend the London International Youth Science Forum, and a $1,500 cash stipend for travel expenses.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SzPts val="1000"/>
              <a:buNone/>
              <a:tabLst>
                <a:tab pos="457200" algn="l"/>
              </a:tabLst>
            </a:pPr>
            <a:r>
              <a:rPr lang="en-US" sz="1800" kern="0" dirty="0">
                <a:solidFill>
                  <a:srgbClr val="000000"/>
                </a:solidFill>
                <a:effectLst/>
                <a:latin typeface="inherit"/>
                <a:ea typeface="Times New Roman" panose="02020603050405020304" pitchFamily="18" charset="0"/>
                <a:cs typeface="Helvetica" panose="020B0604020202020204" pitchFamily="34" charset="0"/>
              </a:rPr>
              <a:t>TMED079 — </a:t>
            </a:r>
            <a:r>
              <a:rPr lang="en-US" sz="1800" i="1" kern="0" dirty="0">
                <a:solidFill>
                  <a:srgbClr val="000000"/>
                </a:solidFill>
                <a:effectLst/>
                <a:latin typeface="inherit"/>
                <a:ea typeface="Times New Roman" panose="02020603050405020304" pitchFamily="18" charset="0"/>
                <a:cs typeface="Helvetica" panose="020B0604020202020204" pitchFamily="34" charset="0"/>
              </a:rPr>
              <a:t>Analyzing the Effects of Turmeric &amp; Curcumin on Tau Aggregation &amp; Amyloid Beta Plaques on Caenorhabditis elegans and Its Further Implications Into Alzheimer’s Disease</a:t>
            </a:r>
            <a:br>
              <a:rPr lang="en-US" sz="1800" i="1" kern="0" dirty="0">
                <a:solidFill>
                  <a:srgbClr val="000000"/>
                </a:solidFill>
                <a:effectLst/>
                <a:latin typeface="inherit"/>
                <a:ea typeface="Times New Roman" panose="02020603050405020304" pitchFamily="18" charset="0"/>
                <a:cs typeface="Helvetica" panose="020B0604020202020204" pitchFamily="34" charset="0"/>
              </a:rPr>
            </a:br>
            <a:r>
              <a:rPr lang="en-US" sz="1800" b="1" u="sng" kern="0" dirty="0" err="1">
                <a:solidFill>
                  <a:srgbClr val="000000"/>
                </a:solidFill>
                <a:effectLst/>
                <a:latin typeface="inherit"/>
                <a:ea typeface="Times New Roman" panose="02020603050405020304" pitchFamily="18" charset="0"/>
                <a:cs typeface="Helvetica" panose="020B0604020202020204" pitchFamily="34" charset="0"/>
              </a:rPr>
              <a:t>Aayushi</a:t>
            </a:r>
            <a:r>
              <a:rPr lang="en-US" sz="1800" b="1" u="sng" kern="0" dirty="0">
                <a:solidFill>
                  <a:srgbClr val="000000"/>
                </a:solidFill>
                <a:effectLst/>
                <a:latin typeface="inherit"/>
                <a:ea typeface="Times New Roman" panose="02020603050405020304" pitchFamily="18" charset="0"/>
                <a:cs typeface="Helvetica" panose="020B0604020202020204" pitchFamily="34" charset="0"/>
              </a:rPr>
              <a:t> Ranjan</a:t>
            </a:r>
            <a:r>
              <a:rPr lang="en-US" sz="1800" kern="0" dirty="0">
                <a:solidFill>
                  <a:srgbClr val="000000"/>
                </a:solidFill>
                <a:effectLst/>
                <a:latin typeface="inherit"/>
                <a:ea typeface="Times New Roman" panose="02020603050405020304" pitchFamily="18" charset="0"/>
                <a:cs typeface="Helvetica" panose="020B0604020202020204" pitchFamily="34" charset="0"/>
              </a:rPr>
              <a:t>, American Heritage School of Boca Delray, Boca Raton, FL, United States of America</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800"/>
              </a:spcAft>
              <a:buNone/>
            </a:pPr>
            <a:r>
              <a:rPr lang="en-US" sz="1800" kern="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Students will receive a fully funded place to attend the London International Youth Science Forum this, held late July to early August. The award covers the costs in London and includes the full LIYSF program for 15-days, meals and accommodation throughout. A travel stipend is awarded to ensure the awarded winning student is able to get to London from their home and back, at no cost to them.</a:t>
            </a:r>
          </a:p>
          <a:p>
            <a:pPr marL="0" indent="0" fontAlgn="base">
              <a:lnSpc>
                <a:spcPct val="107000"/>
              </a:lnSpc>
              <a:spcBef>
                <a:spcPts val="0"/>
              </a:spcBef>
              <a:spcAft>
                <a:spcPts val="800"/>
              </a:spcAft>
              <a:buNone/>
            </a:pP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https://www.youtube.com/watch?v=_RfJ_yLTQHA&amp;t=4s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38599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1377-7F8B-C18D-8DAC-016EAE481998}"/>
              </a:ext>
            </a:extLst>
          </p:cNvPr>
          <p:cNvSpPr>
            <a:spLocks noGrp="1"/>
          </p:cNvSpPr>
          <p:nvPr>
            <p:ph type="title"/>
          </p:nvPr>
        </p:nvSpPr>
        <p:spPr/>
        <p:txBody>
          <a:bodyPr/>
          <a:lstStyle/>
          <a:p>
            <a:endParaRPr lang="en-US"/>
          </a:p>
        </p:txBody>
      </p:sp>
      <p:pic>
        <p:nvPicPr>
          <p:cNvPr id="3074" name="Picture 2" descr="Mid-Year Review: Why Changing Course May Be Best Course">
            <a:extLst>
              <a:ext uri="{FF2B5EF4-FFF2-40B4-BE49-F238E27FC236}">
                <a16:creationId xmlns:a16="http://schemas.microsoft.com/office/drawing/2014/main" id="{F5725447-CEC9-79C1-15A6-84824924A3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0" y="2419350"/>
            <a:ext cx="138112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chor="ctr">
            <a:normAutofit/>
          </a:bodyPr>
          <a:lstStyle/>
          <a:p>
            <a:pPr>
              <a:lnSpc>
                <a:spcPct val="90000"/>
              </a:lnSpc>
            </a:pPr>
            <a:r>
              <a:rPr lang="en-US" sz="2400" b="1"/>
              <a:t>Purpose of Rules for </a:t>
            </a:r>
            <a:br>
              <a:rPr lang="en-US" sz="2400" b="1"/>
            </a:br>
            <a:r>
              <a:rPr lang="en-US" sz="2400" b="1"/>
              <a:t>Science Research Competitions</a:t>
            </a:r>
            <a:endParaRPr lang="en-US" sz="2400"/>
          </a:p>
        </p:txBody>
      </p:sp>
      <p:sp>
        <p:nvSpPr>
          <p:cNvPr id="3" name="Content Placeholder 2"/>
          <p:cNvSpPr>
            <a:spLocks noGrp="1"/>
          </p:cNvSpPr>
          <p:nvPr>
            <p:ph sz="half" idx="1"/>
          </p:nvPr>
        </p:nvSpPr>
        <p:spPr>
          <a:xfrm>
            <a:off x="457200" y="1200151"/>
            <a:ext cx="5257800" cy="3394472"/>
          </a:xfrm>
        </p:spPr>
        <p:txBody>
          <a:bodyPr>
            <a:normAutofit lnSpcReduction="10000"/>
          </a:bodyPr>
          <a:lstStyle/>
          <a:p>
            <a:pPr>
              <a:lnSpc>
                <a:spcPct val="90000"/>
              </a:lnSpc>
            </a:pPr>
            <a:r>
              <a:rPr lang="en-US" sz="1800" b="1" dirty="0"/>
              <a:t>Protect the rights and welfare of the student researcher</a:t>
            </a:r>
          </a:p>
          <a:p>
            <a:pPr>
              <a:lnSpc>
                <a:spcPct val="90000"/>
              </a:lnSpc>
            </a:pPr>
            <a:r>
              <a:rPr lang="en-US" sz="1800" b="1" dirty="0"/>
              <a:t>Protect the rights and welfare of human participants/subjects</a:t>
            </a:r>
          </a:p>
          <a:p>
            <a:pPr>
              <a:lnSpc>
                <a:spcPct val="90000"/>
              </a:lnSpc>
            </a:pPr>
            <a:r>
              <a:rPr lang="en-US" sz="1800" b="1" dirty="0"/>
              <a:t>Protect the health and welfare of vertebrate animals</a:t>
            </a:r>
          </a:p>
          <a:p>
            <a:pPr>
              <a:lnSpc>
                <a:spcPct val="90000"/>
              </a:lnSpc>
            </a:pPr>
            <a:r>
              <a:rPr lang="en-US" sz="1800" b="1" dirty="0"/>
              <a:t>Protect and promote good stewardship of the environment</a:t>
            </a:r>
          </a:p>
          <a:p>
            <a:pPr>
              <a:lnSpc>
                <a:spcPct val="90000"/>
              </a:lnSpc>
            </a:pPr>
            <a:r>
              <a:rPr lang="en-US" sz="1800" b="1" dirty="0"/>
              <a:t>Ensure adherence to state (FL) and federal regulations</a:t>
            </a:r>
          </a:p>
          <a:p>
            <a:pPr>
              <a:lnSpc>
                <a:spcPct val="90000"/>
              </a:lnSpc>
            </a:pPr>
            <a:r>
              <a:rPr lang="en-US" sz="1800" b="1" dirty="0"/>
              <a:t>Ensure use of safe laboratory practices</a:t>
            </a:r>
          </a:p>
          <a:p>
            <a:pPr>
              <a:lnSpc>
                <a:spcPct val="90000"/>
              </a:lnSpc>
            </a:pPr>
            <a:r>
              <a:rPr lang="en-US" sz="1800" b="1" dirty="0"/>
              <a:t>Protect the environment</a:t>
            </a:r>
          </a:p>
          <a:p>
            <a:pPr>
              <a:lnSpc>
                <a:spcPct val="90000"/>
              </a:lnSpc>
            </a:pPr>
            <a:r>
              <a:rPr lang="en-US" sz="1800" b="1" dirty="0"/>
              <a:t>Determine eligibility for competition</a:t>
            </a:r>
          </a:p>
          <a:p>
            <a:pPr marL="0" indent="0">
              <a:lnSpc>
                <a:spcPct val="90000"/>
              </a:lnSpc>
              <a:buNone/>
            </a:pPr>
            <a:endParaRPr lang="en-US" sz="1500" dirty="0"/>
          </a:p>
        </p:txBody>
      </p:sp>
      <p:pic>
        <p:nvPicPr>
          <p:cNvPr id="4" name="Picture 2" descr="Mid-Year Review: Why Changing Course May Be Best Course">
            <a:extLst>
              <a:ext uri="{FF2B5EF4-FFF2-40B4-BE49-F238E27FC236}">
                <a16:creationId xmlns:a16="http://schemas.microsoft.com/office/drawing/2014/main" id="{FC929A5D-C9D9-844C-3715-4FEDF9E5DB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000" y="1352550"/>
            <a:ext cx="2438399" cy="243839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50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1313-E83E-6281-9B6D-7C03B0F68A3B}"/>
              </a:ext>
            </a:extLst>
          </p:cNvPr>
          <p:cNvSpPr>
            <a:spLocks noGrp="1"/>
          </p:cNvSpPr>
          <p:nvPr>
            <p:ph type="title"/>
          </p:nvPr>
        </p:nvSpPr>
        <p:spPr>
          <a:xfrm>
            <a:off x="304800" y="150725"/>
            <a:ext cx="8229600" cy="1369704"/>
          </a:xfrm>
        </p:spPr>
        <p:txBody>
          <a:bodyPr>
            <a:normAutofit/>
          </a:bodyPr>
          <a:lstStyle/>
          <a:p>
            <a:r>
              <a:rPr lang="en-US" sz="3600" b="1" dirty="0">
                <a:effectLst/>
                <a:latin typeface="Calibri" panose="020F0502020204030204" pitchFamily="34" charset="0"/>
                <a:ea typeface="Calibri" panose="020F0502020204030204" pitchFamily="34" charset="0"/>
                <a:cs typeface="Calibri" panose="020F0502020204030204" pitchFamily="34" charset="0"/>
              </a:rPr>
              <a:t>Eligibility for SSEF of Florida – </a:t>
            </a:r>
            <a:br>
              <a:rPr lang="en-US" sz="3600" b="1" dirty="0">
                <a:effectLst/>
                <a:latin typeface="Calibri" panose="020F0502020204030204" pitchFamily="34" charset="0"/>
                <a:ea typeface="Calibri" panose="020F0502020204030204" pitchFamily="34" charset="0"/>
                <a:cs typeface="Calibri" panose="020F0502020204030204" pitchFamily="34"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Affiliated Fairs</a:t>
            </a:r>
            <a:endParaRPr lang="en-US" dirty="0"/>
          </a:p>
        </p:txBody>
      </p:sp>
      <p:sp>
        <p:nvSpPr>
          <p:cNvPr id="3" name="Content Placeholder 2">
            <a:extLst>
              <a:ext uri="{FF2B5EF4-FFF2-40B4-BE49-F238E27FC236}">
                <a16:creationId xmlns:a16="http://schemas.microsoft.com/office/drawing/2014/main" id="{3BFD0BF9-615D-6773-2BFD-924A71B9F5D0}"/>
              </a:ext>
            </a:extLst>
          </p:cNvPr>
          <p:cNvSpPr>
            <a:spLocks noGrp="1"/>
          </p:cNvSpPr>
          <p:nvPr>
            <p:ph idx="1"/>
          </p:nvPr>
        </p:nvSpPr>
        <p:spPr>
          <a:xfrm>
            <a:off x="304800" y="1428750"/>
            <a:ext cx="8229600" cy="3394472"/>
          </a:xfrm>
        </p:spPr>
        <p:txBody>
          <a:bodyPr>
            <a:normAutofit fontScale="92500"/>
          </a:body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Affiliated Fair MUST have an established Scientific Review Committee (SRC)</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detailed in the ISEF Rules.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https://www.societyforscience.org/isef/international-rules/roles-and-responsibilities-of-students-and-adults/#SRC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Affiliated Fair adhere to the International Rules for Precollege Science Research: Guidelines for Science and Engineering Fairs (ISEF Rules) and the SSEF of Florida Rules and Guidelines Supplement and students, teachers and parents are informed about these requirements so that they use ISEF forms from the start of research.  </a:t>
            </a:r>
            <a:r>
              <a:rPr lang="en-US"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https://www.societyforscience.org/isef/international-rules/rules-and-guidelines/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Affiliated Fair is responsible for ensuring finalists selected to attend </a:t>
            </a:r>
          </a:p>
          <a:p>
            <a:pPr marL="0" marR="0" lvl="0" indent="0">
              <a:lnSpc>
                <a:spcPct val="115000"/>
              </a:lnSpc>
              <a:spcBef>
                <a:spcPts val="0"/>
              </a:spcBef>
              <a:spcAft>
                <a:spcPts val="0"/>
              </a:spcAft>
              <a:buNone/>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the SSEF of Florida meet the eligibility requirements.</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3045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12F5-7871-DB4D-698E-95E2E1A570E1}"/>
              </a:ext>
            </a:extLst>
          </p:cNvPr>
          <p:cNvSpPr>
            <a:spLocks noGrp="1"/>
          </p:cNvSpPr>
          <p:nvPr>
            <p:ph type="title"/>
          </p:nvPr>
        </p:nvSpPr>
        <p:spPr>
          <a:xfrm>
            <a:off x="152400" y="209550"/>
            <a:ext cx="8229600" cy="1371600"/>
          </a:xfrm>
        </p:spPr>
        <p:txBody>
          <a:bodyPr>
            <a:normAutofit fontScale="90000"/>
          </a:bodyPr>
          <a:lstStyle/>
          <a:p>
            <a:r>
              <a:rPr lang="en-US" b="1" dirty="0"/>
              <a:t>SSEF SRC </a:t>
            </a:r>
            <a:br>
              <a:rPr lang="en-US" b="1" dirty="0"/>
            </a:br>
            <a:r>
              <a:rPr lang="en-US" b="1" dirty="0"/>
              <a:t>Steering Committee</a:t>
            </a:r>
          </a:p>
        </p:txBody>
      </p:sp>
      <p:sp>
        <p:nvSpPr>
          <p:cNvPr id="3" name="Content Placeholder 2">
            <a:extLst>
              <a:ext uri="{FF2B5EF4-FFF2-40B4-BE49-F238E27FC236}">
                <a16:creationId xmlns:a16="http://schemas.microsoft.com/office/drawing/2014/main" id="{84B00D5C-1F2A-8727-38A1-6B89D36DE151}"/>
              </a:ext>
            </a:extLst>
          </p:cNvPr>
          <p:cNvSpPr>
            <a:spLocks noGrp="1"/>
          </p:cNvSpPr>
          <p:nvPr>
            <p:ph idx="1"/>
          </p:nvPr>
        </p:nvSpPr>
        <p:spPr>
          <a:xfrm>
            <a:off x="152400" y="1714029"/>
            <a:ext cx="8229600" cy="3394472"/>
          </a:xfrm>
        </p:spPr>
        <p:txBody>
          <a:bodyPr>
            <a:normAutofit/>
          </a:bodyPr>
          <a:lstStyle/>
          <a:p>
            <a:r>
              <a:rPr lang="en-US" sz="2400" dirty="0"/>
              <a:t>Monitor the SSEF SRC Hotline year-round  </a:t>
            </a:r>
            <a:r>
              <a:rPr lang="en-US" sz="2400" dirty="0">
                <a:hlinkClick r:id="rId2"/>
              </a:rPr>
              <a:t>flscifair.src@gmail.com</a:t>
            </a:r>
            <a:endParaRPr lang="en-US" sz="2400" dirty="0"/>
          </a:p>
          <a:p>
            <a:r>
              <a:rPr lang="en-US" sz="2400" dirty="0"/>
              <a:t>Pre-Review Sensitive Projects – January and February</a:t>
            </a:r>
          </a:p>
          <a:p>
            <a:r>
              <a:rPr lang="en-US" sz="2400" dirty="0"/>
              <a:t>Monitor the Spring SRC Review of all projects – March</a:t>
            </a:r>
          </a:p>
          <a:p>
            <a:r>
              <a:rPr lang="en-US" sz="2400" dirty="0"/>
              <a:t>Approve and Clear Projects for the SSEF prior to on site competition</a:t>
            </a:r>
          </a:p>
          <a:p>
            <a:endParaRPr lang="en-US" sz="1800" dirty="0"/>
          </a:p>
        </p:txBody>
      </p:sp>
    </p:spTree>
    <p:extLst>
      <p:ext uri="{BB962C8B-B14F-4D97-AF65-F5344CB8AC3E}">
        <p14:creationId xmlns:p14="http://schemas.microsoft.com/office/powerpoint/2010/main" val="202235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INTRODUCTIONS</a:t>
            </a:r>
          </a:p>
        </p:txBody>
      </p:sp>
      <p:pic>
        <p:nvPicPr>
          <p:cNvPr id="1026" name="Picture 2" descr="C:\Users\sciencefair\AppData\Local\Microsoft\Windows\Temporary Internet Files\Content.IE5\52CDOH6S\bingo[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399" y="1047750"/>
            <a:ext cx="430548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53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09AF-410A-475E-67F6-6074D9E260F6}"/>
              </a:ext>
            </a:extLst>
          </p:cNvPr>
          <p:cNvSpPr>
            <a:spLocks noGrp="1"/>
          </p:cNvSpPr>
          <p:nvPr>
            <p:ph type="title"/>
          </p:nvPr>
        </p:nvSpPr>
        <p:spPr>
          <a:xfrm>
            <a:off x="152400" y="342901"/>
            <a:ext cx="8229600" cy="857250"/>
          </a:xfrm>
        </p:spPr>
        <p:txBody>
          <a:bodyPr>
            <a:normAutofit/>
          </a:bodyPr>
          <a:lstStyle/>
          <a:p>
            <a:r>
              <a:rPr lang="en-US" sz="3600" b="1" dirty="0"/>
              <a:t>68</a:t>
            </a:r>
            <a:r>
              <a:rPr lang="en-US" sz="3600" b="1" baseline="30000" dirty="0"/>
              <a:t>th</a:t>
            </a:r>
            <a:r>
              <a:rPr lang="en-US" sz="3600" b="1" dirty="0"/>
              <a:t> SSEF SRC Steering Committee</a:t>
            </a:r>
          </a:p>
        </p:txBody>
      </p:sp>
      <p:sp>
        <p:nvSpPr>
          <p:cNvPr id="3" name="Content Placeholder 2">
            <a:extLst>
              <a:ext uri="{FF2B5EF4-FFF2-40B4-BE49-F238E27FC236}">
                <a16:creationId xmlns:a16="http://schemas.microsoft.com/office/drawing/2014/main" id="{B50983DF-A1BA-BF0F-4E2D-C04A3E571953}"/>
              </a:ext>
            </a:extLst>
          </p:cNvPr>
          <p:cNvSpPr>
            <a:spLocks noGrp="1"/>
          </p:cNvSpPr>
          <p:nvPr>
            <p:ph idx="1"/>
          </p:nvPr>
        </p:nvSpPr>
        <p:spPr>
          <a:xfrm>
            <a:off x="457200" y="1200151"/>
            <a:ext cx="2286000" cy="3394472"/>
          </a:xfrm>
        </p:spPr>
        <p:txBody>
          <a:bodyPr>
            <a:normAutofit/>
          </a:bodyPr>
          <a:lstStyle/>
          <a:p>
            <a:r>
              <a:rPr lang="en-US" sz="2000" b="1" dirty="0"/>
              <a:t>Tia Brown</a:t>
            </a:r>
          </a:p>
          <a:p>
            <a:r>
              <a:rPr lang="en-US" sz="2000" b="1" dirty="0"/>
              <a:t>Mark Butler</a:t>
            </a:r>
          </a:p>
          <a:p>
            <a:r>
              <a:rPr lang="en-US" sz="2000" b="1" dirty="0"/>
              <a:t>Jennifer Cotton</a:t>
            </a:r>
          </a:p>
          <a:p>
            <a:r>
              <a:rPr lang="en-US" sz="2000" b="1" dirty="0"/>
              <a:t>Jennifer Davis</a:t>
            </a:r>
          </a:p>
          <a:p>
            <a:r>
              <a:rPr lang="en-US" sz="2000" b="1" dirty="0"/>
              <a:t>William </a:t>
            </a:r>
            <a:r>
              <a:rPr lang="en-US" sz="2000" b="1" dirty="0" err="1"/>
              <a:t>Furiosi</a:t>
            </a:r>
            <a:endParaRPr lang="en-US" sz="2000" b="1" dirty="0"/>
          </a:p>
          <a:p>
            <a:r>
              <a:rPr lang="en-US" sz="2000" b="1" dirty="0"/>
              <a:t>Peter Gay</a:t>
            </a:r>
          </a:p>
          <a:p>
            <a:r>
              <a:rPr lang="en-US" sz="2000" b="1" dirty="0"/>
              <a:t>Karen Johnson</a:t>
            </a:r>
          </a:p>
          <a:p>
            <a:endParaRPr lang="en-US" sz="1600" dirty="0"/>
          </a:p>
          <a:p>
            <a:endParaRPr lang="en-US" dirty="0"/>
          </a:p>
        </p:txBody>
      </p:sp>
      <p:sp>
        <p:nvSpPr>
          <p:cNvPr id="4" name="Content Placeholder 2">
            <a:extLst>
              <a:ext uri="{FF2B5EF4-FFF2-40B4-BE49-F238E27FC236}">
                <a16:creationId xmlns:a16="http://schemas.microsoft.com/office/drawing/2014/main" id="{F2C54D26-1245-6375-308C-460EF707D813}"/>
              </a:ext>
            </a:extLst>
          </p:cNvPr>
          <p:cNvSpPr txBox="1">
            <a:spLocks/>
          </p:cNvSpPr>
          <p:nvPr/>
        </p:nvSpPr>
        <p:spPr>
          <a:xfrm flipH="1">
            <a:off x="2733152" y="1306058"/>
            <a:ext cx="2829448" cy="2659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t>Maggie </a:t>
            </a:r>
            <a:r>
              <a:rPr lang="en-US" sz="2000" b="1" dirty="0" err="1"/>
              <a:t>Molledo</a:t>
            </a:r>
            <a:endParaRPr lang="en-US" sz="2000" b="1" dirty="0"/>
          </a:p>
          <a:p>
            <a:r>
              <a:rPr lang="en-US" sz="2000" b="1" dirty="0"/>
              <a:t>Rachel Novella</a:t>
            </a:r>
          </a:p>
          <a:p>
            <a:r>
              <a:rPr lang="en-US" sz="2000" b="1" dirty="0"/>
              <a:t>Kim Rex  (D &amp; S)</a:t>
            </a:r>
          </a:p>
          <a:p>
            <a:r>
              <a:rPr lang="en-US" sz="2000" b="1" dirty="0"/>
              <a:t>Karen Getty Stewart</a:t>
            </a:r>
          </a:p>
          <a:p>
            <a:r>
              <a:rPr lang="en-US" sz="2000" b="1" dirty="0"/>
              <a:t>Dan Thomas  (D &amp; S)</a:t>
            </a:r>
          </a:p>
          <a:p>
            <a:r>
              <a:rPr lang="en-US" sz="2000" b="1" dirty="0"/>
              <a:t>Patricia </a:t>
            </a:r>
            <a:r>
              <a:rPr lang="en-US" sz="2000" b="1" dirty="0" err="1"/>
              <a:t>Zalo</a:t>
            </a:r>
            <a:endParaRPr lang="en-US" sz="2000" b="1" dirty="0"/>
          </a:p>
          <a:p>
            <a:endParaRPr lang="en-US" sz="1600" dirty="0"/>
          </a:p>
          <a:p>
            <a:endParaRPr lang="en-US" dirty="0"/>
          </a:p>
        </p:txBody>
      </p:sp>
      <p:pic>
        <p:nvPicPr>
          <p:cNvPr id="1026" name="Picture 2" descr="Clapping Hands Stock Illustrations – 3,168 Clapping Hands ...">
            <a:extLst>
              <a:ext uri="{FF2B5EF4-FFF2-40B4-BE49-F238E27FC236}">
                <a16:creationId xmlns:a16="http://schemas.microsoft.com/office/drawing/2014/main" id="{301C443A-82AA-B9FB-6BBD-0A8B24949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470" y="3161672"/>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anks for your help, symbol, sticker template. Thanks for your help, symbol, sticker template. clapping hands stock illustrations">
            <a:extLst>
              <a:ext uri="{FF2B5EF4-FFF2-40B4-BE49-F238E27FC236}">
                <a16:creationId xmlns:a16="http://schemas.microsoft.com/office/drawing/2014/main" id="{81F27A5D-04CC-A7E1-2500-104F918ACE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27" y="3965330"/>
            <a:ext cx="1032273" cy="103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37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001-DA76-C86E-DECA-C10889E62F32}"/>
              </a:ext>
            </a:extLst>
          </p:cNvPr>
          <p:cNvSpPr>
            <a:spLocks noGrp="1"/>
          </p:cNvSpPr>
          <p:nvPr>
            <p:ph type="title"/>
          </p:nvPr>
        </p:nvSpPr>
        <p:spPr>
          <a:xfrm>
            <a:off x="228600" y="342901"/>
            <a:ext cx="8229600" cy="857250"/>
          </a:xfrm>
        </p:spPr>
        <p:txBody>
          <a:bodyPr/>
          <a:lstStyle/>
          <a:p>
            <a:r>
              <a:rPr lang="en-US" b="1" dirty="0"/>
              <a:t>SEEKING </a:t>
            </a:r>
            <a:r>
              <a:rPr lang="en-US" b="1" i="1" dirty="0"/>
              <a:t>SSEF SRC MEMBERS</a:t>
            </a:r>
          </a:p>
        </p:txBody>
      </p:sp>
      <p:sp>
        <p:nvSpPr>
          <p:cNvPr id="3" name="Content Placeholder 2">
            <a:extLst>
              <a:ext uri="{FF2B5EF4-FFF2-40B4-BE49-F238E27FC236}">
                <a16:creationId xmlns:a16="http://schemas.microsoft.com/office/drawing/2014/main" id="{84D17174-547B-7E98-C0E1-AEEFD2E70E35}"/>
              </a:ext>
            </a:extLst>
          </p:cNvPr>
          <p:cNvSpPr>
            <a:spLocks noGrp="1"/>
          </p:cNvSpPr>
          <p:nvPr>
            <p:ph idx="1"/>
          </p:nvPr>
        </p:nvSpPr>
        <p:spPr/>
        <p:txBody>
          <a:bodyPr>
            <a:normAutofit fontScale="92500" lnSpcReduction="20000"/>
          </a:bodyPr>
          <a:lstStyle/>
          <a:p>
            <a:pPr marL="0" indent="0">
              <a:buNone/>
            </a:pPr>
            <a:r>
              <a:rPr lang="en-US" i="1" dirty="0"/>
              <a:t>Addition SRC Members needed!</a:t>
            </a:r>
          </a:p>
          <a:p>
            <a:pPr marL="0" indent="0">
              <a:buNone/>
            </a:pPr>
            <a:r>
              <a:rPr lang="en-US" i="1" dirty="0"/>
              <a:t>Learn from each other! </a:t>
            </a:r>
          </a:p>
          <a:p>
            <a:pPr marL="0" indent="0">
              <a:buNone/>
            </a:pPr>
            <a:r>
              <a:rPr lang="en-US" i="1" dirty="0"/>
              <a:t>Decisions made as a Team!</a:t>
            </a:r>
          </a:p>
          <a:p>
            <a:pPr marL="0" indent="0">
              <a:buNone/>
            </a:pPr>
            <a:r>
              <a:rPr lang="en-US" b="1" dirty="0">
                <a:solidFill>
                  <a:srgbClr val="00B050"/>
                </a:solidFill>
              </a:rPr>
              <a:t>Welcome New Members</a:t>
            </a:r>
          </a:p>
          <a:p>
            <a:r>
              <a:rPr lang="en-US" b="1" dirty="0">
                <a:solidFill>
                  <a:srgbClr val="00B050"/>
                </a:solidFill>
              </a:rPr>
              <a:t>Brandon Anglin</a:t>
            </a:r>
          </a:p>
          <a:p>
            <a:r>
              <a:rPr lang="en-US" b="1" dirty="0">
                <a:solidFill>
                  <a:srgbClr val="00B050"/>
                </a:solidFill>
              </a:rPr>
              <a:t>Marna Fox</a:t>
            </a:r>
          </a:p>
          <a:p>
            <a:r>
              <a:rPr lang="en-US" b="1" dirty="0">
                <a:solidFill>
                  <a:srgbClr val="00B050"/>
                </a:solidFill>
              </a:rPr>
              <a:t>Greg Goebel</a:t>
            </a:r>
          </a:p>
        </p:txBody>
      </p:sp>
      <p:pic>
        <p:nvPicPr>
          <p:cNvPr id="4" name="Picture 3" descr="Related image">
            <a:hlinkClick r:id="rId2" tgtFrame="&quot;_blank&quot;"/>
            <a:extLst>
              <a:ext uri="{FF2B5EF4-FFF2-40B4-BE49-F238E27FC236}">
                <a16:creationId xmlns:a16="http://schemas.microsoft.com/office/drawing/2014/main" id="{C10ABB3B-1C2A-34B1-A8D2-CB132F7B8D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236313">
            <a:off x="5642500" y="1466850"/>
            <a:ext cx="2743200" cy="2209800"/>
          </a:xfrm>
          <a:prstGeom prst="rect">
            <a:avLst/>
          </a:prstGeom>
          <a:noFill/>
          <a:ln>
            <a:noFill/>
          </a:ln>
        </p:spPr>
      </p:pic>
    </p:spTree>
    <p:extLst>
      <p:ext uri="{BB962C8B-B14F-4D97-AF65-F5344CB8AC3E}">
        <p14:creationId xmlns:p14="http://schemas.microsoft.com/office/powerpoint/2010/main" val="153357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131F-0484-43D4-99E0-24FFDF6D0048}"/>
              </a:ext>
            </a:extLst>
          </p:cNvPr>
          <p:cNvSpPr>
            <a:spLocks noGrp="1"/>
          </p:cNvSpPr>
          <p:nvPr>
            <p:ph type="title"/>
          </p:nvPr>
        </p:nvSpPr>
        <p:spPr>
          <a:xfrm>
            <a:off x="152400" y="305429"/>
            <a:ext cx="8229600" cy="857250"/>
          </a:xfrm>
        </p:spPr>
        <p:txBody>
          <a:bodyPr/>
          <a:lstStyle/>
          <a:p>
            <a:r>
              <a:rPr lang="en-US" b="1" dirty="0"/>
              <a:t>SSEF SRC Summary - 2023</a:t>
            </a:r>
          </a:p>
        </p:txBody>
      </p:sp>
      <p:sp>
        <p:nvSpPr>
          <p:cNvPr id="3" name="Content Placeholder 2">
            <a:extLst>
              <a:ext uri="{FF2B5EF4-FFF2-40B4-BE49-F238E27FC236}">
                <a16:creationId xmlns:a16="http://schemas.microsoft.com/office/drawing/2014/main" id="{F6980614-067C-A097-41CE-FEC57C34F98B}"/>
              </a:ext>
            </a:extLst>
          </p:cNvPr>
          <p:cNvSpPr>
            <a:spLocks noGrp="1"/>
          </p:cNvSpPr>
          <p:nvPr>
            <p:ph idx="1"/>
          </p:nvPr>
        </p:nvSpPr>
        <p:spPr/>
        <p:txBody>
          <a:bodyPr>
            <a:normAutofit fontScale="92500"/>
          </a:bodyPr>
          <a:lstStyle/>
          <a:p>
            <a:pPr marL="0" indent="0">
              <a:buNone/>
            </a:pPr>
            <a:r>
              <a:rPr lang="en-US" dirty="0"/>
              <a:t>GOAL: to NOT approve projects on site</a:t>
            </a:r>
          </a:p>
          <a:p>
            <a:pPr marL="514350" indent="-514350">
              <a:buAutoNum type="arabicPeriod"/>
            </a:pPr>
            <a:r>
              <a:rPr lang="en-US" sz="1900" b="1" dirty="0"/>
              <a:t>750 Projects submitted for approval to participate in the 68</a:t>
            </a:r>
            <a:r>
              <a:rPr lang="en-US" sz="1900" b="1" baseline="30000" dirty="0"/>
              <a:t>th</a:t>
            </a:r>
            <a:r>
              <a:rPr lang="en-US" sz="1900" b="1" dirty="0"/>
              <a:t> SSEF of Florida</a:t>
            </a:r>
          </a:p>
          <a:p>
            <a:pPr marL="514350" indent="-514350">
              <a:buAutoNum type="arabicPeriod"/>
            </a:pPr>
            <a:r>
              <a:rPr lang="en-US" sz="1900" b="1" dirty="0"/>
              <a:t>223 sensitive projects </a:t>
            </a:r>
            <a:r>
              <a:rPr lang="en-US" sz="1900" b="1" u="sng" dirty="0"/>
              <a:t>pre-reviewed </a:t>
            </a:r>
            <a:r>
              <a:rPr lang="en-US" sz="1900" b="1" dirty="0"/>
              <a:t>during February (2 SRC members/project)</a:t>
            </a:r>
          </a:p>
          <a:p>
            <a:pPr marL="0" indent="0">
              <a:buNone/>
            </a:pPr>
            <a:r>
              <a:rPr lang="en-US" sz="1900" b="1" dirty="0"/>
              <a:t>		9 Sensitive projects approved</a:t>
            </a:r>
          </a:p>
          <a:p>
            <a:pPr marL="0" indent="0">
              <a:buNone/>
            </a:pPr>
            <a:r>
              <a:rPr lang="en-US" sz="1900" b="1" dirty="0"/>
              <a:t>		214 Sensitive projects NOT approved</a:t>
            </a:r>
          </a:p>
          <a:p>
            <a:pPr marL="457200" indent="-457200">
              <a:buFont typeface="+mj-lt"/>
              <a:buAutoNum type="arabicPeriod" startAt="3"/>
            </a:pPr>
            <a:r>
              <a:rPr lang="en-US" sz="1900" b="1" dirty="0"/>
              <a:t>527 Non-sensitive projects reviewed in Orlando</a:t>
            </a:r>
          </a:p>
          <a:p>
            <a:pPr marL="0" indent="0">
              <a:buNone/>
            </a:pPr>
            <a:r>
              <a:rPr lang="en-US" sz="1900" b="1" dirty="0"/>
              <a:t>		414 approved</a:t>
            </a:r>
          </a:p>
          <a:p>
            <a:pPr marL="0" indent="0">
              <a:buNone/>
            </a:pPr>
            <a:r>
              <a:rPr lang="en-US" sz="1900" b="1" dirty="0"/>
              <a:t>		266 not qualified  (DNF)</a:t>
            </a:r>
          </a:p>
          <a:p>
            <a:pPr marL="0" indent="0">
              <a:buNone/>
            </a:pPr>
            <a:r>
              <a:rPr lang="en-US" sz="1900" b="1" dirty="0"/>
              <a:t>		   58 DNF + Interview required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99695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229C-2831-7980-831E-C1BF46505ED7}"/>
              </a:ext>
            </a:extLst>
          </p:cNvPr>
          <p:cNvSpPr>
            <a:spLocks noGrp="1"/>
          </p:cNvSpPr>
          <p:nvPr>
            <p:ph type="title"/>
          </p:nvPr>
        </p:nvSpPr>
        <p:spPr/>
        <p:txBody>
          <a:bodyPr/>
          <a:lstStyle/>
          <a:p>
            <a:r>
              <a:rPr lang="en-US" dirty="0"/>
              <a:t>SRC Summary, continued</a:t>
            </a:r>
          </a:p>
        </p:txBody>
      </p:sp>
      <p:sp>
        <p:nvSpPr>
          <p:cNvPr id="3" name="Content Placeholder 2">
            <a:extLst>
              <a:ext uri="{FF2B5EF4-FFF2-40B4-BE49-F238E27FC236}">
                <a16:creationId xmlns:a16="http://schemas.microsoft.com/office/drawing/2014/main" id="{41AE67E5-09A0-7AA8-19F0-83271C5780C2}"/>
              </a:ext>
            </a:extLst>
          </p:cNvPr>
          <p:cNvSpPr>
            <a:spLocks noGrp="1"/>
          </p:cNvSpPr>
          <p:nvPr>
            <p:ph idx="1"/>
          </p:nvPr>
        </p:nvSpPr>
        <p:spPr/>
        <p:txBody>
          <a:bodyPr/>
          <a:lstStyle/>
          <a:p>
            <a:pPr>
              <a:lnSpc>
                <a:spcPct val="115000"/>
              </a:lnSpc>
              <a:spcBef>
                <a:spcPts val="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Without the above advanced clearance process,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336</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students would have started their SSEF experience with an on-site interview and paper clearance</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SSEF SRC Steering Committee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interviewed 52 students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 advance (virtual) over a two-week window</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SSEF SRC Steering Committee (for sensitive projects) plus new volunteers (for non sensitive projects) verified and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approved 229 projects prior to the SSEF</a:t>
            </a: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Only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60 projects were reviewed on-site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(8 interviews and 52 DNFs)</a:t>
            </a:r>
          </a:p>
          <a:p>
            <a:endParaRPr lang="en-US" dirty="0"/>
          </a:p>
        </p:txBody>
      </p:sp>
    </p:spTree>
    <p:extLst>
      <p:ext uri="{BB962C8B-B14F-4D97-AF65-F5344CB8AC3E}">
        <p14:creationId xmlns:p14="http://schemas.microsoft.com/office/powerpoint/2010/main" val="413099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B647D-4BE1-38BC-093D-A94D98BC11F7}"/>
              </a:ext>
            </a:extLst>
          </p:cNvPr>
          <p:cNvSpPr txBox="1"/>
          <p:nvPr/>
        </p:nvSpPr>
        <p:spPr>
          <a:xfrm>
            <a:off x="228600" y="1200150"/>
            <a:ext cx="8001000" cy="2882328"/>
          </a:xfrm>
          <a:prstGeom prst="rect">
            <a:avLst/>
          </a:prstGeom>
          <a:noFill/>
        </p:spPr>
        <p:txBody>
          <a:bodyPr wrap="square">
            <a:spAutoFit/>
          </a:bodyPr>
          <a:lstStyle/>
          <a:p>
            <a:pPr marR="0" lvl="0" algn="ctr">
              <a:lnSpc>
                <a:spcPct val="115000"/>
              </a:lnSpc>
              <a:spcBef>
                <a:spcPts val="0"/>
              </a:spcBef>
              <a:spcAft>
                <a:spcPts val="0"/>
              </a:spcAft>
            </a:pPr>
            <a:r>
              <a:rPr lang="en-US" sz="4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40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Affiliated Fair </a:t>
            </a:r>
            <a:r>
              <a:rPr lang="en-US" sz="4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is responsible for ensuring finalists selected to attend </a:t>
            </a:r>
          </a:p>
          <a:p>
            <a:pPr marL="0" marR="0" lvl="0" indent="0" algn="ctr">
              <a:lnSpc>
                <a:spcPct val="115000"/>
              </a:lnSpc>
              <a:spcBef>
                <a:spcPts val="0"/>
              </a:spcBef>
              <a:spcAft>
                <a:spcPts val="0"/>
              </a:spcAft>
              <a:buNone/>
            </a:pPr>
            <a:r>
              <a:rPr lang="en-US" sz="4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SSEF of Florida meet the eligibility requirements</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497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1896-36FC-AE7E-04F7-252C0189E5C4}"/>
              </a:ext>
            </a:extLst>
          </p:cNvPr>
          <p:cNvSpPr>
            <a:spLocks noGrp="1"/>
          </p:cNvSpPr>
          <p:nvPr>
            <p:ph type="title"/>
          </p:nvPr>
        </p:nvSpPr>
        <p:spPr/>
        <p:txBody>
          <a:bodyPr/>
          <a:lstStyle/>
          <a:p>
            <a:r>
              <a:rPr lang="en-US" dirty="0"/>
              <a:t>Affiliated Fair SRC Data</a:t>
            </a:r>
          </a:p>
        </p:txBody>
      </p:sp>
      <p:sp>
        <p:nvSpPr>
          <p:cNvPr id="3" name="Content Placeholder 2">
            <a:extLst>
              <a:ext uri="{FF2B5EF4-FFF2-40B4-BE49-F238E27FC236}">
                <a16:creationId xmlns:a16="http://schemas.microsoft.com/office/drawing/2014/main" id="{6E97740A-E507-1A7A-1A91-DB873BBE67CE}"/>
              </a:ext>
            </a:extLst>
          </p:cNvPr>
          <p:cNvSpPr>
            <a:spLocks noGrp="1"/>
          </p:cNvSpPr>
          <p:nvPr>
            <p:ph idx="1"/>
          </p:nvPr>
        </p:nvSpPr>
        <p:spPr/>
        <p:txBody>
          <a:bodyPr>
            <a:normAutofit lnSpcReduction="10000"/>
          </a:bodyPr>
          <a:lstStyle/>
          <a:p>
            <a:r>
              <a:rPr lang="en-US" sz="2400" b="1" dirty="0"/>
              <a:t>How many total projects submitted to SSEF?</a:t>
            </a:r>
          </a:p>
          <a:p>
            <a:r>
              <a:rPr lang="en-US" sz="2400" b="1" dirty="0"/>
              <a:t>How many were Sensitive Projects? (PHBA, Human, Vertebrate, Continuation, Other)</a:t>
            </a:r>
          </a:p>
          <a:p>
            <a:r>
              <a:rPr lang="en-US" sz="2400" b="1" dirty="0"/>
              <a:t>How many Projects were approved March 10</a:t>
            </a:r>
            <a:r>
              <a:rPr lang="en-US" sz="2400" b="1" baseline="30000" dirty="0"/>
              <a:t>th</a:t>
            </a:r>
            <a:r>
              <a:rPr lang="en-US" sz="2400" b="1" dirty="0"/>
              <a:t>?</a:t>
            </a:r>
          </a:p>
          <a:p>
            <a:r>
              <a:rPr lang="en-US" sz="2400" b="1" dirty="0"/>
              <a:t>How many Projects were NOT approved March 10</a:t>
            </a:r>
            <a:r>
              <a:rPr lang="en-US" sz="2400" b="1" baseline="30000" dirty="0"/>
              <a:t>th</a:t>
            </a:r>
            <a:r>
              <a:rPr lang="en-US" sz="2400" b="1" dirty="0"/>
              <a:t>?  (DNF)</a:t>
            </a:r>
          </a:p>
          <a:p>
            <a:r>
              <a:rPr lang="en-US" sz="2400" b="1" dirty="0"/>
              <a:t>How many Interviews were required?</a:t>
            </a:r>
          </a:p>
          <a:p>
            <a:pPr marL="0" indent="0">
              <a:buNone/>
            </a:pPr>
            <a:r>
              <a:rPr lang="en-US" sz="2400" i="1" dirty="0"/>
              <a:t>Identify strengths and weaknesses. </a:t>
            </a:r>
          </a:p>
          <a:p>
            <a:pPr marL="0" indent="0">
              <a:buNone/>
            </a:pPr>
            <a:r>
              <a:rPr lang="en-US" sz="2400" i="1" dirty="0"/>
              <a:t>Identify </a:t>
            </a:r>
            <a:r>
              <a:rPr lang="en-US" sz="2400" b="1" i="1" dirty="0"/>
              <a:t>solutions to improve.</a:t>
            </a:r>
            <a:endParaRPr lang="en-US" sz="2400" i="1" dirty="0"/>
          </a:p>
          <a:p>
            <a:endParaRPr lang="en-US" sz="1800" dirty="0"/>
          </a:p>
          <a:p>
            <a:pPr marL="0" indent="0">
              <a:buNone/>
            </a:pPr>
            <a:endParaRPr lang="en-US" sz="1800" dirty="0"/>
          </a:p>
          <a:p>
            <a:endParaRPr lang="en-US" sz="1800" dirty="0"/>
          </a:p>
          <a:p>
            <a:endParaRPr lang="en-US" dirty="0"/>
          </a:p>
        </p:txBody>
      </p:sp>
    </p:spTree>
    <p:extLst>
      <p:ext uri="{BB962C8B-B14F-4D97-AF65-F5344CB8AC3E}">
        <p14:creationId xmlns:p14="http://schemas.microsoft.com/office/powerpoint/2010/main" val="2107564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0A0D-FF43-8895-B73D-6E67B1982DDC}"/>
              </a:ext>
            </a:extLst>
          </p:cNvPr>
          <p:cNvSpPr>
            <a:spLocks noGrp="1"/>
          </p:cNvSpPr>
          <p:nvPr>
            <p:ph type="title"/>
          </p:nvPr>
        </p:nvSpPr>
        <p:spPr/>
        <p:txBody>
          <a:bodyPr/>
          <a:lstStyle/>
          <a:p>
            <a:r>
              <a:rPr lang="en-US" b="1" dirty="0"/>
              <a:t>RESEARCH APPROVAL</a:t>
            </a:r>
          </a:p>
        </p:txBody>
      </p:sp>
      <p:sp>
        <p:nvSpPr>
          <p:cNvPr id="3" name="Content Placeholder 2">
            <a:extLst>
              <a:ext uri="{FF2B5EF4-FFF2-40B4-BE49-F238E27FC236}">
                <a16:creationId xmlns:a16="http://schemas.microsoft.com/office/drawing/2014/main" id="{1C04F3FA-3253-5405-06F4-AC715AC5BF4D}"/>
              </a:ext>
            </a:extLst>
          </p:cNvPr>
          <p:cNvSpPr>
            <a:spLocks noGrp="1"/>
          </p:cNvSpPr>
          <p:nvPr>
            <p:ph idx="1"/>
          </p:nvPr>
        </p:nvSpPr>
        <p:spPr/>
        <p:txBody>
          <a:bodyPr/>
          <a:lstStyle/>
          <a:p>
            <a:pPr marL="0" indent="0">
              <a:buNone/>
            </a:pPr>
            <a:r>
              <a:rPr lang="en-US" i="1" dirty="0"/>
              <a:t>SSEF SRC STEERING COMMITTEE</a:t>
            </a:r>
          </a:p>
        </p:txBody>
      </p:sp>
    </p:spTree>
    <p:extLst>
      <p:ext uri="{BB962C8B-B14F-4D97-AF65-F5344CB8AC3E}">
        <p14:creationId xmlns:p14="http://schemas.microsoft.com/office/powerpoint/2010/main" val="1425749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Q5Y8h8AUMv2CKmYW-Sw3mA23tBTeADcgcjwrGJKU9ED_l6lIMeJw">
            <a:hlinkClick r:id="rId2"/>
          </p:cNvPr>
          <p:cNvPicPr/>
          <p:nvPr/>
        </p:nvPicPr>
        <p:blipFill>
          <a:blip r:embed="rId3" cstate="print"/>
          <a:srcRect/>
          <a:stretch>
            <a:fillRect/>
          </a:stretch>
        </p:blipFill>
        <p:spPr bwMode="auto">
          <a:xfrm>
            <a:off x="225489" y="811679"/>
            <a:ext cx="3965510" cy="3810000"/>
          </a:xfrm>
          <a:prstGeom prst="rect">
            <a:avLst/>
          </a:prstGeom>
          <a:noFill/>
          <a:ln w="9525">
            <a:noFill/>
            <a:miter lim="800000"/>
            <a:headEnd/>
            <a:tailEnd/>
          </a:ln>
        </p:spPr>
      </p:pic>
      <p:sp>
        <p:nvSpPr>
          <p:cNvPr id="5" name="Rectangle 4"/>
          <p:cNvSpPr/>
          <p:nvPr/>
        </p:nvSpPr>
        <p:spPr>
          <a:xfrm rot="923254">
            <a:off x="3660256" y="722982"/>
            <a:ext cx="4485522" cy="1200329"/>
          </a:xfrm>
          <a:prstGeom prst="rect">
            <a:avLst/>
          </a:prstGeom>
          <a:noFill/>
        </p:spPr>
        <p:txBody>
          <a:bodyPr wrap="none" lIns="91440" tIns="45720" rIns="91440" bIns="45720">
            <a:spAutoFit/>
          </a:bodyPr>
          <a:lstStyle/>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Lucida Handwriting" panose="03010101010101010101" pitchFamily="66" charset="0"/>
              </a:rPr>
              <a:t>Display &amp; Safety </a:t>
            </a:r>
          </a:p>
          <a:p>
            <a:pPr algn="ctr"/>
            <a:r>
              <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Lucida Handwriting" panose="03010101010101010101" pitchFamily="66" charset="0"/>
              </a:rPr>
              <a:t>Updates</a:t>
            </a:r>
          </a:p>
        </p:txBody>
      </p:sp>
      <p:sp>
        <p:nvSpPr>
          <p:cNvPr id="3" name="TextBox 2"/>
          <p:cNvSpPr txBox="1"/>
          <p:nvPr/>
        </p:nvSpPr>
        <p:spPr>
          <a:xfrm>
            <a:off x="4190999" y="2114550"/>
            <a:ext cx="4648200" cy="1384995"/>
          </a:xfrm>
          <a:prstGeom prst="rect">
            <a:avLst/>
          </a:prstGeom>
          <a:noFill/>
        </p:spPr>
        <p:txBody>
          <a:bodyPr wrap="square" rtlCol="0">
            <a:spAutoFit/>
          </a:bodyPr>
          <a:lstStyle/>
          <a:p>
            <a:r>
              <a:rPr lang="en-US" sz="2800" b="1" dirty="0">
                <a:solidFill>
                  <a:srgbClr val="0070C0"/>
                </a:solidFill>
              </a:rPr>
              <a:t>Danny Thomas, Logistics Chair</a:t>
            </a:r>
          </a:p>
          <a:p>
            <a:r>
              <a:rPr lang="en-US" sz="2800" b="1" dirty="0">
                <a:solidFill>
                  <a:srgbClr val="0070C0"/>
                </a:solidFill>
              </a:rPr>
              <a:t>Kim Rex, Chairperson</a:t>
            </a:r>
          </a:p>
          <a:p>
            <a:endParaRPr lang="en-US" sz="2800" b="1" dirty="0">
              <a:solidFill>
                <a:srgbClr val="0070C0"/>
              </a:solidFill>
            </a:endParaRPr>
          </a:p>
        </p:txBody>
      </p:sp>
    </p:spTree>
    <p:extLst>
      <p:ext uri="{BB962C8B-B14F-4D97-AF65-F5344CB8AC3E}">
        <p14:creationId xmlns:p14="http://schemas.microsoft.com/office/powerpoint/2010/main" val="200226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ciencefair\Desktop\YES 60 LOGO2015\60FFFSexcellenceJ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591568"/>
            <a:ext cx="2743200" cy="2760160"/>
          </a:xfrm>
          <a:prstGeom prst="rect">
            <a:avLst/>
          </a:prstGeom>
          <a:noFill/>
          <a:ln>
            <a:noFill/>
          </a:ln>
        </p:spPr>
      </p:pic>
      <p:sp>
        <p:nvSpPr>
          <p:cNvPr id="3" name="TextBox 2"/>
          <p:cNvSpPr txBox="1"/>
          <p:nvPr/>
        </p:nvSpPr>
        <p:spPr>
          <a:xfrm>
            <a:off x="1371600" y="514350"/>
            <a:ext cx="5638800" cy="1077218"/>
          </a:xfrm>
          <a:prstGeom prst="rect">
            <a:avLst/>
          </a:prstGeom>
          <a:noFill/>
        </p:spPr>
        <p:txBody>
          <a:bodyPr wrap="square" rtlCol="0">
            <a:spAutoFit/>
          </a:bodyPr>
          <a:lstStyle/>
          <a:p>
            <a:pPr algn="ctr"/>
            <a:r>
              <a:rPr lang="en-US" sz="3200" b="1" dirty="0">
                <a:solidFill>
                  <a:srgbClr val="0070C0"/>
                </a:solidFill>
              </a:rPr>
              <a:t>FFFS Board of Directors and Regional Directors Fall Meeting</a:t>
            </a:r>
          </a:p>
        </p:txBody>
      </p:sp>
    </p:spTree>
    <p:extLst>
      <p:ext uri="{BB962C8B-B14F-4D97-AF65-F5344CB8AC3E}">
        <p14:creationId xmlns:p14="http://schemas.microsoft.com/office/powerpoint/2010/main" val="1089619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op Sign Images – Browse 949,276 Stock Photos, Vectors, and ...">
            <a:extLst>
              <a:ext uri="{FF2B5EF4-FFF2-40B4-BE49-F238E27FC236}">
                <a16:creationId xmlns:a16="http://schemas.microsoft.com/office/drawing/2014/main" id="{1DE07F84-27B2-29D2-D458-7EE081AD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85725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7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INTRODUCTIONS</a:t>
            </a:r>
          </a:p>
        </p:txBody>
      </p:sp>
      <p:sp>
        <p:nvSpPr>
          <p:cNvPr id="4" name="Content Placeholder 3">
            <a:extLst>
              <a:ext uri="{FF2B5EF4-FFF2-40B4-BE49-F238E27FC236}">
                <a16:creationId xmlns:a16="http://schemas.microsoft.com/office/drawing/2014/main" id="{A0F76938-8BD6-F0A1-69EC-41B536E0C816}"/>
              </a:ext>
            </a:extLst>
          </p:cNvPr>
          <p:cNvSpPr>
            <a:spLocks noGrp="1"/>
          </p:cNvSpPr>
          <p:nvPr>
            <p:ph idx="1"/>
          </p:nvPr>
        </p:nvSpPr>
        <p:spPr/>
        <p:txBody>
          <a:bodyPr/>
          <a:lstStyle/>
          <a:p>
            <a:r>
              <a:rPr lang="en-US" dirty="0"/>
              <a:t>FFFS BOARD OF DIRECTORS</a:t>
            </a:r>
          </a:p>
          <a:p>
            <a:r>
              <a:rPr lang="en-US" dirty="0"/>
              <a:t>SSEF SRC/D&amp;S Steering Committee</a:t>
            </a:r>
          </a:p>
          <a:p>
            <a:r>
              <a:rPr lang="en-US" dirty="0"/>
              <a:t>D &amp; S Committee</a:t>
            </a:r>
          </a:p>
          <a:p>
            <a:r>
              <a:rPr lang="en-US" dirty="0"/>
              <a:t>Awards/Scholarships Committee</a:t>
            </a:r>
          </a:p>
          <a:p>
            <a:r>
              <a:rPr lang="en-US" dirty="0"/>
              <a:t>Affiliated Fair Directors/Committees</a:t>
            </a:r>
          </a:p>
          <a:p>
            <a:endParaRPr lang="en-US" dirty="0"/>
          </a:p>
        </p:txBody>
      </p:sp>
      <p:pic>
        <p:nvPicPr>
          <p:cNvPr id="8" name="Picture 7" descr="Related image">
            <a:hlinkClick r:id="rId2" tgtFrame="&quot;_blank&quot;"/>
            <a:extLst>
              <a:ext uri="{FF2B5EF4-FFF2-40B4-BE49-F238E27FC236}">
                <a16:creationId xmlns:a16="http://schemas.microsoft.com/office/drawing/2014/main" id="{67B66DDB-7E4D-095E-7D69-BF788308F706}"/>
              </a:ext>
            </a:extLst>
          </p:cNvPr>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600200" y="1441938"/>
            <a:ext cx="4038600" cy="3201328"/>
          </a:xfrm>
          <a:prstGeom prst="rect">
            <a:avLst/>
          </a:prstGeom>
          <a:noFill/>
          <a:ln>
            <a:noFill/>
          </a:ln>
        </p:spPr>
      </p:pic>
    </p:spTree>
    <p:extLst>
      <p:ext uri="{BB962C8B-B14F-4D97-AF65-F5344CB8AC3E}">
        <p14:creationId xmlns:p14="http://schemas.microsoft.com/office/powerpoint/2010/main" val="3346559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33CC"/>
                </a:solidFill>
                <a:latin typeface="Arial" panose="020B0604020202020204" pitchFamily="34" charset="0"/>
                <a:cs typeface="Arial" panose="020B0604020202020204" pitchFamily="34" charset="0"/>
              </a:rPr>
            </a:br>
            <a:r>
              <a:rPr lang="en-US" sz="5300" b="1" dirty="0">
                <a:solidFill>
                  <a:srgbClr val="0033CC"/>
                </a:solidFill>
                <a:latin typeface="Arial" panose="020B0604020202020204" pitchFamily="34" charset="0"/>
                <a:cs typeface="Arial" panose="020B0604020202020204" pitchFamily="34" charset="0"/>
              </a:rPr>
              <a:t>SC.912.N.1.1</a:t>
            </a:r>
            <a:r>
              <a:rPr lang="en-US" dirty="0">
                <a:solidFill>
                  <a:srgbClr val="0033CC"/>
                </a:solidFill>
                <a:latin typeface="Arial" panose="020B0604020202020204" pitchFamily="34" charset="0"/>
                <a:cs typeface="Arial" panose="020B0604020202020204" pitchFamily="34" charset="0"/>
              </a:rPr>
              <a:t>   </a:t>
            </a:r>
            <a:br>
              <a:rPr lang="en-US" sz="6000" dirty="0">
                <a:solidFill>
                  <a:srgbClr val="0033CC"/>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457200" y="1123952"/>
            <a:ext cx="8229600" cy="3470673"/>
          </a:xfrm>
        </p:spPr>
        <p:txBody>
          <a:bodyPr>
            <a:normAutofit fontScale="25000" lnSpcReduction="20000"/>
          </a:bodyPr>
          <a:lstStyle/>
          <a:p>
            <a:pPr marL="0" indent="0">
              <a:buNone/>
            </a:pPr>
            <a:r>
              <a:rPr lang="en-US" sz="4500" dirty="0">
                <a:solidFill>
                  <a:srgbClr val="0033CC"/>
                </a:solidFill>
                <a:latin typeface="Arial" panose="020B0604020202020204" pitchFamily="34" charset="0"/>
                <a:cs typeface="Arial" panose="020B0604020202020204" pitchFamily="34" charset="0"/>
              </a:rPr>
              <a:t>SC.912.N.1.1   </a:t>
            </a:r>
            <a:endParaRPr lang="en-US" sz="6400" dirty="0">
              <a:solidFill>
                <a:srgbClr val="0033CC"/>
              </a:solidFill>
              <a:latin typeface="Arial" panose="020B0604020202020204" pitchFamily="34" charset="0"/>
              <a:cs typeface="Arial" panose="020B0604020202020204" pitchFamily="34" charset="0"/>
            </a:endParaRPr>
          </a:p>
          <a:p>
            <a:pPr marL="0" indent="0">
              <a:buNone/>
            </a:pPr>
            <a:r>
              <a:rPr lang="en-US" sz="6400" dirty="0">
                <a:solidFill>
                  <a:srgbClr val="0033CC"/>
                </a:solidFill>
                <a:latin typeface="Arial" panose="020B0604020202020204" pitchFamily="34" charset="0"/>
                <a:cs typeface="Arial" panose="020B0604020202020204" pitchFamily="34" charset="0"/>
              </a:rPr>
              <a:t>Define a science problem and do the following:</a:t>
            </a:r>
          </a:p>
          <a:p>
            <a:pPr marL="0" indent="0">
              <a:buNone/>
            </a:pPr>
            <a:endParaRPr lang="en-US" sz="6400" dirty="0">
              <a:solidFill>
                <a:srgbClr val="0033CC"/>
              </a:solidFill>
              <a:latin typeface="Arial" panose="020B0604020202020204" pitchFamily="34" charset="0"/>
              <a:cs typeface="Arial" panose="020B0604020202020204" pitchFamily="34" charset="0"/>
            </a:endParaRPr>
          </a:p>
          <a:p>
            <a:pPr marL="0" indent="0">
              <a:buNone/>
            </a:pPr>
            <a:r>
              <a:rPr lang="en-US" sz="6400" dirty="0">
                <a:solidFill>
                  <a:srgbClr val="0033CC"/>
                </a:solidFill>
                <a:latin typeface="Arial" panose="020B0604020202020204" pitchFamily="34" charset="0"/>
                <a:cs typeface="Arial" panose="020B0604020202020204" pitchFamily="34" charset="0"/>
              </a:rPr>
              <a:t>• Pose questions about the natural world.</a:t>
            </a:r>
          </a:p>
          <a:p>
            <a:pPr marL="0" indent="0">
              <a:buNone/>
            </a:pPr>
            <a:r>
              <a:rPr lang="en-US" sz="6400" dirty="0">
                <a:solidFill>
                  <a:srgbClr val="0033CC"/>
                </a:solidFill>
                <a:latin typeface="Arial" panose="020B0604020202020204" pitchFamily="34" charset="0"/>
                <a:cs typeface="Arial" panose="020B0604020202020204" pitchFamily="34" charset="0"/>
              </a:rPr>
              <a:t>• Conduct systematic observations.</a:t>
            </a:r>
          </a:p>
          <a:p>
            <a:pPr marL="0" indent="0">
              <a:buNone/>
            </a:pPr>
            <a:r>
              <a:rPr lang="en-US" sz="6400" dirty="0">
                <a:solidFill>
                  <a:srgbClr val="0033CC"/>
                </a:solidFill>
                <a:latin typeface="Arial" panose="020B0604020202020204" pitchFamily="34" charset="0"/>
                <a:cs typeface="Arial" panose="020B0604020202020204" pitchFamily="34" charset="0"/>
              </a:rPr>
              <a:t>• Review what is known in light of empirical evidence.</a:t>
            </a:r>
          </a:p>
          <a:p>
            <a:pPr marL="0" indent="0">
              <a:buNone/>
            </a:pPr>
            <a:r>
              <a:rPr lang="en-US" sz="6400" dirty="0">
                <a:solidFill>
                  <a:srgbClr val="0033CC"/>
                </a:solidFill>
                <a:latin typeface="Arial" panose="020B0604020202020204" pitchFamily="34" charset="0"/>
                <a:cs typeface="Arial" panose="020B0604020202020204" pitchFamily="34" charset="0"/>
              </a:rPr>
              <a:t>• Plan investigations.</a:t>
            </a:r>
          </a:p>
          <a:p>
            <a:pPr marL="0" indent="0">
              <a:buNone/>
            </a:pPr>
            <a:r>
              <a:rPr lang="en-US" sz="6400" dirty="0">
                <a:solidFill>
                  <a:srgbClr val="0033CC"/>
                </a:solidFill>
                <a:latin typeface="Arial" panose="020B0604020202020204" pitchFamily="34" charset="0"/>
                <a:cs typeface="Arial" panose="020B0604020202020204" pitchFamily="34" charset="0"/>
              </a:rPr>
              <a:t>• Use tools to gather, analyze, and interpret data.</a:t>
            </a:r>
          </a:p>
          <a:p>
            <a:pPr marL="0" indent="0">
              <a:buNone/>
            </a:pPr>
            <a:r>
              <a:rPr lang="en-US" sz="6400" dirty="0">
                <a:solidFill>
                  <a:srgbClr val="0033CC"/>
                </a:solidFill>
                <a:latin typeface="Arial" panose="020B0604020202020204" pitchFamily="34" charset="0"/>
                <a:cs typeface="Arial" panose="020B0604020202020204" pitchFamily="34" charset="0"/>
              </a:rPr>
              <a:t>• Pose answers, explanations, or descriptions of events.</a:t>
            </a:r>
          </a:p>
          <a:p>
            <a:pPr marL="0" indent="0">
              <a:buNone/>
            </a:pPr>
            <a:r>
              <a:rPr lang="en-US" sz="6400" dirty="0">
                <a:solidFill>
                  <a:srgbClr val="0033CC"/>
                </a:solidFill>
                <a:latin typeface="Arial" panose="020B0604020202020204" pitchFamily="34" charset="0"/>
                <a:cs typeface="Arial" panose="020B0604020202020204" pitchFamily="34" charset="0"/>
              </a:rPr>
              <a:t>• Generate explanations that describe natural phenomena.</a:t>
            </a:r>
          </a:p>
          <a:p>
            <a:pPr marL="0" indent="0">
              <a:buNone/>
            </a:pPr>
            <a:r>
              <a:rPr lang="en-US" sz="6400" dirty="0">
                <a:solidFill>
                  <a:srgbClr val="0033CC"/>
                </a:solidFill>
                <a:latin typeface="Arial" panose="020B0604020202020204" pitchFamily="34" charset="0"/>
                <a:cs typeface="Arial" panose="020B0604020202020204" pitchFamily="34" charset="0"/>
              </a:rPr>
              <a:t>• Use appropriate evidence and reasoning to justify those</a:t>
            </a:r>
          </a:p>
          <a:p>
            <a:pPr marL="0" indent="0">
              <a:buNone/>
            </a:pPr>
            <a:r>
              <a:rPr lang="en-US" sz="6400" dirty="0">
                <a:solidFill>
                  <a:srgbClr val="0033CC"/>
                </a:solidFill>
                <a:latin typeface="Arial" panose="020B0604020202020204" pitchFamily="34" charset="0"/>
                <a:cs typeface="Arial" panose="020B0604020202020204" pitchFamily="34" charset="0"/>
              </a:rPr>
              <a:t>   explanations to others.</a:t>
            </a:r>
          </a:p>
          <a:p>
            <a:pPr marL="0" indent="0">
              <a:buNone/>
            </a:pPr>
            <a:r>
              <a:rPr lang="en-US" sz="6400" dirty="0">
                <a:solidFill>
                  <a:srgbClr val="0033CC"/>
                </a:solidFill>
                <a:latin typeface="Arial" panose="020B0604020202020204" pitchFamily="34" charset="0"/>
                <a:cs typeface="Arial" panose="020B0604020202020204" pitchFamily="34" charset="0"/>
              </a:rPr>
              <a:t>• Communicate results of scientific investigations.</a:t>
            </a:r>
          </a:p>
          <a:p>
            <a:pPr marL="0" indent="0">
              <a:buNone/>
            </a:pPr>
            <a:r>
              <a:rPr lang="en-US" sz="6400" dirty="0">
                <a:solidFill>
                  <a:srgbClr val="0033CC"/>
                </a:solidFill>
                <a:latin typeface="Arial" panose="020B0604020202020204" pitchFamily="34" charset="0"/>
                <a:cs typeface="Arial" panose="020B0604020202020204" pitchFamily="34" charset="0"/>
              </a:rPr>
              <a:t>• Evaluate the explanations produced by others.</a:t>
            </a:r>
          </a:p>
          <a:p>
            <a:endParaRPr lang="en-US" sz="1600"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188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0033CC"/>
                </a:solidFill>
                <a:latin typeface="Arial" panose="020B0604020202020204" pitchFamily="34" charset="0"/>
                <a:cs typeface="Arial" panose="020B0604020202020204" pitchFamily="34" charset="0"/>
              </a:rPr>
              <a:t>Participant Reflections on </a:t>
            </a:r>
            <a:br>
              <a:rPr lang="en-US" sz="2700" dirty="0">
                <a:solidFill>
                  <a:srgbClr val="0033CC"/>
                </a:solidFill>
                <a:latin typeface="Arial" panose="020B0604020202020204" pitchFamily="34" charset="0"/>
                <a:cs typeface="Arial" panose="020B0604020202020204" pitchFamily="34" charset="0"/>
              </a:rPr>
            </a:br>
            <a:r>
              <a:rPr lang="en-US" sz="2700" dirty="0">
                <a:solidFill>
                  <a:srgbClr val="0033CC"/>
                </a:solidFill>
                <a:latin typeface="Arial" panose="020B0604020202020204" pitchFamily="34" charset="0"/>
                <a:cs typeface="Arial" panose="020B0604020202020204" pitchFamily="34" charset="0"/>
              </a:rPr>
              <a:t>Science Fair Experiences…</a:t>
            </a:r>
            <a:r>
              <a:rPr lang="en-US" sz="1600" dirty="0">
                <a:solidFill>
                  <a:srgbClr val="0033CC"/>
                </a:solidFill>
                <a:latin typeface="Arial" panose="020B0604020202020204" pitchFamily="34" charset="0"/>
                <a:cs typeface="Arial" panose="020B0604020202020204" pitchFamily="34" charset="0"/>
              </a:rPr>
              <a:t>Jeffrey</a:t>
            </a:r>
            <a:r>
              <a:rPr lang="en-US" sz="2700" dirty="0">
                <a:solidFill>
                  <a:srgbClr val="0033CC"/>
                </a:solidFill>
                <a:latin typeface="Arial" panose="020B0604020202020204" pitchFamily="34" charset="0"/>
                <a:cs typeface="Arial" panose="020B0604020202020204" pitchFamily="34" charset="0"/>
              </a:rPr>
              <a:t> </a:t>
            </a:r>
            <a:r>
              <a:rPr lang="en-US" sz="1800" dirty="0">
                <a:solidFill>
                  <a:srgbClr val="0033CC"/>
                </a:solidFill>
              </a:rPr>
              <a:t>I. </a:t>
            </a:r>
            <a:r>
              <a:rPr lang="en-US" sz="1800" dirty="0" err="1">
                <a:solidFill>
                  <a:srgbClr val="0033CC"/>
                </a:solidFill>
              </a:rPr>
              <a:t>Seeman</a:t>
            </a:r>
            <a:endParaRPr lang="en-US" sz="1800" dirty="0">
              <a:solidFill>
                <a:srgbClr val="0033CC"/>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0033CC"/>
                </a:solidFill>
              </a:rPr>
              <a:t>Fair participants…….. </a:t>
            </a:r>
          </a:p>
          <a:p>
            <a:r>
              <a:rPr lang="en-US" dirty="0">
                <a:solidFill>
                  <a:srgbClr val="0033CC"/>
                </a:solidFill>
              </a:rPr>
              <a:t>feel they are “stretched” academically and personally</a:t>
            </a:r>
          </a:p>
          <a:p>
            <a:r>
              <a:rPr lang="en-US" dirty="0">
                <a:solidFill>
                  <a:srgbClr val="0033CC"/>
                </a:solidFill>
              </a:rPr>
              <a:t>recommend “choosing a project that interests you”</a:t>
            </a:r>
          </a:p>
          <a:p>
            <a:r>
              <a:rPr lang="en-US" dirty="0">
                <a:solidFill>
                  <a:srgbClr val="0033CC"/>
                </a:solidFill>
              </a:rPr>
              <a:t>recognize that their own curiosity and interests can lead to compelling research questions and substantive scientific hypothesis</a:t>
            </a:r>
          </a:p>
          <a:p>
            <a:r>
              <a:rPr lang="en-US" dirty="0">
                <a:solidFill>
                  <a:srgbClr val="0033CC"/>
                </a:solidFill>
              </a:rPr>
              <a:t>believe their research can and will have  meaningful consequences</a:t>
            </a:r>
          </a:p>
          <a:p>
            <a:r>
              <a:rPr lang="en-US" dirty="0">
                <a:solidFill>
                  <a:srgbClr val="0033CC"/>
                </a:solidFill>
              </a:rPr>
              <a:t>feel they are “living” the scientific process – just as professionals do</a:t>
            </a:r>
          </a:p>
          <a:p>
            <a:r>
              <a:rPr lang="en-US" dirty="0">
                <a:solidFill>
                  <a:srgbClr val="0033CC"/>
                </a:solidFill>
              </a:rPr>
              <a:t>feel welcomed and encouraged to interact with professional scientists</a:t>
            </a:r>
          </a:p>
          <a:p>
            <a:r>
              <a:rPr lang="en-US" dirty="0">
                <a:solidFill>
                  <a:srgbClr val="0033CC"/>
                </a:solidFill>
              </a:rPr>
              <a:t> feel they are EXPERTS on their topics</a:t>
            </a:r>
          </a:p>
          <a:p>
            <a:endParaRPr lang="en-US" dirty="0"/>
          </a:p>
        </p:txBody>
      </p:sp>
    </p:spTree>
    <p:extLst>
      <p:ext uri="{BB962C8B-B14F-4D97-AF65-F5344CB8AC3E}">
        <p14:creationId xmlns:p14="http://schemas.microsoft.com/office/powerpoint/2010/main" val="1536443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ictures for break time"/>
          <p:cNvSpPr>
            <a:spLocks noChangeAspect="1" noChangeArrowheads="1"/>
          </p:cNvSpPr>
          <p:nvPr/>
        </p:nvSpPr>
        <p:spPr bwMode="auto">
          <a:xfrm>
            <a:off x="1" y="-136525"/>
            <a:ext cx="1800225"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ictures for break time"/>
          <p:cNvSpPr>
            <a:spLocks noChangeAspect="1" noChangeArrowheads="1"/>
          </p:cNvSpPr>
          <p:nvPr/>
        </p:nvSpPr>
        <p:spPr bwMode="auto">
          <a:xfrm>
            <a:off x="152401" y="15875"/>
            <a:ext cx="1800225"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pictures for break ti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63550"/>
            <a:ext cx="50482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70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Increasing School/Student Participation</a:t>
            </a:r>
          </a:p>
        </p:txBody>
      </p:sp>
      <p:sp>
        <p:nvSpPr>
          <p:cNvPr id="3" name="Content Placeholder 2"/>
          <p:cNvSpPr>
            <a:spLocks noGrp="1"/>
          </p:cNvSpPr>
          <p:nvPr>
            <p:ph idx="1"/>
          </p:nvPr>
        </p:nvSpPr>
        <p:spPr/>
        <p:txBody>
          <a:bodyPr>
            <a:normAutofit/>
          </a:bodyPr>
          <a:lstStyle/>
          <a:p>
            <a:pPr marL="0" indent="0" algn="ctr">
              <a:buNone/>
            </a:pPr>
            <a:r>
              <a:rPr lang="en-US" b="1" dirty="0">
                <a:solidFill>
                  <a:srgbClr val="0070C0"/>
                </a:solidFill>
              </a:rPr>
              <a:t>GUIDING PRINCIPLE</a:t>
            </a:r>
          </a:p>
          <a:p>
            <a:pPr marL="0" indent="0" algn="ctr">
              <a:buNone/>
            </a:pPr>
            <a:r>
              <a:rPr lang="en-US" sz="4000" b="1" dirty="0">
                <a:solidFill>
                  <a:srgbClr val="0070C0"/>
                </a:solidFill>
              </a:rPr>
              <a:t>Encourage students to participate and explore the many methods of scientific research</a:t>
            </a:r>
          </a:p>
          <a:p>
            <a:pPr marL="0" indent="0">
              <a:buNone/>
            </a:pPr>
            <a:r>
              <a:rPr lang="en-US" sz="2400" i="1" dirty="0">
                <a:solidFill>
                  <a:srgbClr val="0070C0"/>
                </a:solidFill>
              </a:rPr>
              <a:t>Big Springs Regional Science &amp; Engineering Fair</a:t>
            </a:r>
          </a:p>
        </p:txBody>
      </p:sp>
    </p:spTree>
    <p:extLst>
      <p:ext uri="{BB962C8B-B14F-4D97-AF65-F5344CB8AC3E}">
        <p14:creationId xmlns:p14="http://schemas.microsoft.com/office/powerpoint/2010/main" val="846665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STOP</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79063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witter logo"/>
          <p:cNvSpPr>
            <a:spLocks noChangeAspect="1" noChangeArrowheads="1"/>
          </p:cNvSpPr>
          <p:nvPr/>
        </p:nvSpPr>
        <p:spPr bwMode="auto">
          <a:xfrm>
            <a:off x="0"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Image result for twitter logo"/>
          <p:cNvSpPr>
            <a:spLocks noChangeAspect="1" noChangeArrowheads="1"/>
          </p:cNvSpPr>
          <p:nvPr/>
        </p:nvSpPr>
        <p:spPr bwMode="auto">
          <a:xfrm>
            <a:off x="152400" y="5954"/>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4" name="Picture 6" descr="Image result for twitter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1500"/>
            <a:ext cx="7454348"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2743349"/>
            <a:ext cx="7391400" cy="1323439"/>
          </a:xfrm>
          <a:prstGeom prst="rect">
            <a:avLst/>
          </a:prstGeom>
          <a:noFill/>
        </p:spPr>
        <p:txBody>
          <a:bodyPr wrap="square" rtlCol="0">
            <a:spAutoFit/>
          </a:bodyPr>
          <a:lstStyle/>
          <a:p>
            <a:r>
              <a:rPr lang="en-US" sz="8000" b="1">
                <a:solidFill>
                  <a:prstClr val="black"/>
                </a:solidFill>
              </a:rPr>
              <a:t>#FloridaSSEF</a:t>
            </a:r>
            <a:endParaRPr lang="en-US" sz="8000" b="1" dirty="0">
              <a:solidFill>
                <a:prstClr val="black"/>
              </a:solidFill>
            </a:endParaRPr>
          </a:p>
        </p:txBody>
      </p:sp>
    </p:spTree>
    <p:extLst>
      <p:ext uri="{BB962C8B-B14F-4D97-AF65-F5344CB8AC3E}">
        <p14:creationId xmlns:p14="http://schemas.microsoft.com/office/powerpoint/2010/main" val="3313669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myraeholmwood.weebly.com/uploads/3/9/0/7/39074195/699905_orig.jpg?213"/>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90550"/>
            <a:ext cx="3657600" cy="3486150"/>
          </a:xfrm>
          <a:prstGeom prst="rect">
            <a:avLst/>
          </a:prstGeom>
          <a:noFill/>
          <a:ln>
            <a:noFill/>
          </a:ln>
        </p:spPr>
      </p:pic>
    </p:spTree>
    <p:extLst>
      <p:ext uri="{BB962C8B-B14F-4D97-AF65-F5344CB8AC3E}">
        <p14:creationId xmlns:p14="http://schemas.microsoft.com/office/powerpoint/2010/main" val="3923802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4162444" y="2433752"/>
            <a:ext cx="164927" cy="4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4" tIns="40817" rIns="81634" bIns="40817">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endParaRPr lang="en-US"/>
          </a:p>
        </p:txBody>
      </p:sp>
      <p:sp>
        <p:nvSpPr>
          <p:cNvPr id="38914" name="TextBox 2"/>
          <p:cNvSpPr txBox="1">
            <a:spLocks noChangeArrowheads="1"/>
          </p:cNvSpPr>
          <p:nvPr/>
        </p:nvSpPr>
        <p:spPr bwMode="auto">
          <a:xfrm>
            <a:off x="2362200" y="114300"/>
            <a:ext cx="4419600" cy="57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4" tIns="40817" rIns="81634" bIns="40817">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a:t>      </a:t>
            </a:r>
            <a:r>
              <a:rPr lang="en-US" sz="3200">
                <a:solidFill>
                  <a:srgbClr val="FFFFFF"/>
                </a:solidFill>
              </a:rPr>
              <a:t>Table Reporting</a:t>
            </a:r>
          </a:p>
        </p:txBody>
      </p:sp>
      <p:pic>
        <p:nvPicPr>
          <p:cNvPr id="3891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0979">
            <a:off x="7531187" y="3049570"/>
            <a:ext cx="144780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34" y="114306"/>
            <a:ext cx="1763752" cy="121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12"/>
          <p:cNvSpPr txBox="1">
            <a:spLocks noChangeArrowheads="1"/>
          </p:cNvSpPr>
          <p:nvPr/>
        </p:nvSpPr>
        <p:spPr bwMode="auto">
          <a:xfrm flipH="1">
            <a:off x="-990600" y="3543466"/>
            <a:ext cx="11506200" cy="8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4" tIns="40817" rIns="81634" bIns="40817">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4800" dirty="0">
                <a:latin typeface="Comic Sans MS"/>
                <a:cs typeface="Comic Sans MS"/>
              </a:rPr>
              <a:t>Who Has Time?</a:t>
            </a:r>
          </a:p>
        </p:txBody>
      </p:sp>
      <p:pic>
        <p:nvPicPr>
          <p:cNvPr id="38919" name="Picture 4" descr="BU00945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0117" y="400295"/>
            <a:ext cx="3272929" cy="3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S00938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552" y="2776551"/>
            <a:ext cx="1808133" cy="1947881"/>
          </a:xfrm>
          <a:prstGeom prst="rect">
            <a:avLst/>
          </a:prstGeom>
        </p:spPr>
      </p:pic>
      <p:pic>
        <p:nvPicPr>
          <p:cNvPr id="3" name="Picture 2" descr="SP00289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800" y="257087"/>
            <a:ext cx="2110950" cy="2280241"/>
          </a:xfrm>
          <a:prstGeom prst="rect">
            <a:avLst/>
          </a:prstGeom>
        </p:spPr>
      </p:pic>
      <p:sp>
        <p:nvSpPr>
          <p:cNvPr id="4" name="TextBox 3"/>
          <p:cNvSpPr txBox="1"/>
          <p:nvPr/>
        </p:nvSpPr>
        <p:spPr>
          <a:xfrm>
            <a:off x="394525" y="1628882"/>
            <a:ext cx="1570667" cy="817072"/>
          </a:xfrm>
          <a:prstGeom prst="rect">
            <a:avLst/>
          </a:prstGeom>
          <a:noFill/>
        </p:spPr>
        <p:txBody>
          <a:bodyPr wrap="none" lIns="77651" tIns="38825" rIns="77651" bIns="38825" rtlCol="0">
            <a:spAutoFit/>
          </a:bodyPr>
          <a:lstStyle/>
          <a:p>
            <a:r>
              <a:rPr lang="en-US" sz="4800" b="1" dirty="0">
                <a:latin typeface="Comic Sans MS"/>
                <a:cs typeface="Comic Sans MS"/>
              </a:rPr>
              <a:t>But…</a:t>
            </a:r>
          </a:p>
        </p:txBody>
      </p:sp>
    </p:spTree>
    <p:extLst>
      <p:ext uri="{BB962C8B-B14F-4D97-AF65-F5344CB8AC3E}">
        <p14:creationId xmlns:p14="http://schemas.microsoft.com/office/powerpoint/2010/main" val="1810774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latin typeface="Arial" panose="020B0604020202020204" pitchFamily="34" charset="0"/>
                <a:cs typeface="Arial" panose="020B0604020202020204" pitchFamily="34" charset="0"/>
              </a:rPr>
              <a:t>Research Categories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808001"/>
              </p:ext>
            </p:extLst>
          </p:nvPr>
        </p:nvGraphicFramePr>
        <p:xfrm>
          <a:off x="990600" y="971550"/>
          <a:ext cx="6400800" cy="4248150"/>
        </p:xfrm>
        <a:graphic>
          <a:graphicData uri="http://schemas.openxmlformats.org/drawingml/2006/table">
            <a:tbl>
              <a:tblPr>
                <a:tableStyleId>{5C22544A-7EE6-4342-B048-85BDC9FD1C3A}</a:tableStyleId>
              </a:tblPr>
              <a:tblGrid>
                <a:gridCol w="6400800">
                  <a:extLst>
                    <a:ext uri="{9D8B030D-6E8A-4147-A177-3AD203B41FA5}">
                      <a16:colId xmlns:a16="http://schemas.microsoft.com/office/drawing/2014/main" val="20000"/>
                    </a:ext>
                  </a:extLst>
                </a:gridCol>
              </a:tblGrid>
              <a:tr h="283845">
                <a:tc>
                  <a:txBody>
                    <a:bodyPr/>
                    <a:lstStyle/>
                    <a:p>
                      <a:pPr algn="l" fontAlgn="b"/>
                      <a:r>
                        <a:rPr lang="en-US" sz="1800" b="1" u="none" strike="noStrike" dirty="0">
                          <a:solidFill>
                            <a:srgbClr val="0033CC"/>
                          </a:solidFill>
                          <a:effectLst/>
                          <a:latin typeface="Arial" panose="020B0604020202020204" pitchFamily="34" charset="0"/>
                          <a:cs typeface="Arial" panose="020B0604020202020204" pitchFamily="34" charset="0"/>
                        </a:rPr>
                        <a:t>FULL Category Name</a:t>
                      </a:r>
                      <a:endParaRPr lang="en-US" sz="1800" b="1"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Animal Sciences</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283845">
                <a:tc>
                  <a:txBody>
                    <a:bodyPr/>
                    <a:lstStyle/>
                    <a:p>
                      <a:pPr algn="l" fontAlgn="b"/>
                      <a:r>
                        <a:rPr lang="en-US" sz="1800" u="none" strike="noStrike" dirty="0">
                          <a:solidFill>
                            <a:srgbClr val="0033CC"/>
                          </a:solidFill>
                          <a:effectLst/>
                          <a:latin typeface="Arial" panose="020B0604020202020204" pitchFamily="34" charset="0"/>
                          <a:cs typeface="Arial" panose="020B0604020202020204" pitchFamily="34" charset="0"/>
                        </a:rPr>
                        <a:t>Behavioral &amp; Social Sciences</a:t>
                      </a:r>
                      <a:endParaRPr lang="en-US" sz="1800" b="0"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Biomedical &amp; Health Sciences</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283845">
                <a:tc>
                  <a:txBody>
                    <a:bodyPr/>
                    <a:lstStyle/>
                    <a:p>
                      <a:pPr algn="l" fontAlgn="b"/>
                      <a:r>
                        <a:rPr lang="en-US" sz="1800" u="none" strike="noStrike" dirty="0">
                          <a:solidFill>
                            <a:srgbClr val="0033CC"/>
                          </a:solidFill>
                          <a:effectLst/>
                          <a:latin typeface="Arial" panose="020B0604020202020204" pitchFamily="34" charset="0"/>
                          <a:cs typeface="Arial" panose="020B0604020202020204" pitchFamily="34" charset="0"/>
                        </a:rPr>
                        <a:t>Cellular/ Molecular Biology &amp; Biochemistry</a:t>
                      </a:r>
                      <a:endParaRPr lang="en-US" sz="1800" b="0"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Chemistry</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283845">
                <a:tc>
                  <a:txBody>
                    <a:bodyPr/>
                    <a:lstStyle/>
                    <a:p>
                      <a:pPr algn="l" fontAlgn="b"/>
                      <a:r>
                        <a:rPr lang="en-US" sz="1800" u="none" strike="noStrike" dirty="0">
                          <a:solidFill>
                            <a:srgbClr val="0033CC"/>
                          </a:solidFill>
                          <a:effectLst/>
                          <a:latin typeface="Arial" panose="020B0604020202020204" pitchFamily="34" charset="0"/>
                          <a:cs typeface="Arial" panose="020B0604020202020204" pitchFamily="34" charset="0"/>
                        </a:rPr>
                        <a:t>Earth &amp; Environmental Sciences</a:t>
                      </a:r>
                      <a:endParaRPr lang="en-US" sz="1800" b="0"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6"/>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Engineering</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7"/>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Environmental Engineering</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8"/>
                  </a:ext>
                </a:extLst>
              </a:tr>
              <a:tr h="55816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Intelligent Machines, Robotics &amp; Systems Software</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9"/>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Mathematics &amp; Computational Sciences</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0"/>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Microbiology</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1"/>
                  </a:ext>
                </a:extLst>
              </a:tr>
              <a:tr h="283845">
                <a:tc>
                  <a:txBody>
                    <a:bodyPr/>
                    <a:lstStyle/>
                    <a:p>
                      <a:pPr algn="l" fontAlgn="b"/>
                      <a:r>
                        <a:rPr lang="en-US" sz="1800" u="none" strike="noStrike">
                          <a:solidFill>
                            <a:srgbClr val="0033CC"/>
                          </a:solidFill>
                          <a:effectLst/>
                          <a:latin typeface="Arial" panose="020B0604020202020204" pitchFamily="34" charset="0"/>
                          <a:cs typeface="Arial" panose="020B0604020202020204" pitchFamily="34" charset="0"/>
                        </a:rPr>
                        <a:t>Physics &amp; Astronomy</a:t>
                      </a:r>
                      <a:endParaRPr lang="en-US" sz="1800" b="0" i="0" u="none" strike="noStrike">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2"/>
                  </a:ext>
                </a:extLst>
              </a:tr>
              <a:tr h="283845">
                <a:tc>
                  <a:txBody>
                    <a:bodyPr/>
                    <a:lstStyle/>
                    <a:p>
                      <a:pPr algn="l" fontAlgn="b"/>
                      <a:r>
                        <a:rPr lang="en-US" sz="1800" u="none" strike="noStrike" dirty="0">
                          <a:solidFill>
                            <a:srgbClr val="0033CC"/>
                          </a:solidFill>
                          <a:effectLst/>
                          <a:latin typeface="Arial" panose="020B0604020202020204" pitchFamily="34" charset="0"/>
                          <a:cs typeface="Arial" panose="020B0604020202020204" pitchFamily="34" charset="0"/>
                        </a:rPr>
                        <a:t>Plant Sciences</a:t>
                      </a:r>
                      <a:endParaRPr lang="en-US" sz="1800" b="0" i="0" u="none" strike="noStrike" dirty="0">
                        <a:solidFill>
                          <a:srgbClr val="0033CC"/>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26387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 result for pictures for stop">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666761"/>
            <a:ext cx="6245797" cy="3394075"/>
          </a:xfrm>
          <a:prstGeom prst="rect">
            <a:avLst/>
          </a:prstGeom>
          <a:noFill/>
          <a:ln>
            <a:noFill/>
          </a:ln>
        </p:spPr>
      </p:pic>
      <p:pic>
        <p:nvPicPr>
          <p:cNvPr id="7" name="Picture 6" descr="Image result for picture for break tim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0187"/>
            <a:ext cx="2519784" cy="1655763"/>
          </a:xfrm>
          <a:prstGeom prst="rect">
            <a:avLst/>
          </a:prstGeom>
          <a:noFill/>
          <a:ln>
            <a:noFill/>
          </a:ln>
        </p:spPr>
      </p:pic>
      <p:pic>
        <p:nvPicPr>
          <p:cNvPr id="8" name="Picture 7" descr="Image result for pictures of chocolate">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rot="20703640">
            <a:off x="1742544" y="1556620"/>
            <a:ext cx="6126480" cy="3089910"/>
          </a:xfrm>
          <a:prstGeom prst="rect">
            <a:avLst/>
          </a:prstGeom>
          <a:noFill/>
          <a:ln>
            <a:noFill/>
          </a:ln>
        </p:spPr>
      </p:pic>
    </p:spTree>
    <p:extLst>
      <p:ext uri="{BB962C8B-B14F-4D97-AF65-F5344CB8AC3E}">
        <p14:creationId xmlns:p14="http://schemas.microsoft.com/office/powerpoint/2010/main" val="221192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 Z</a:t>
            </a:r>
          </a:p>
        </p:txBody>
      </p:sp>
      <p:pic>
        <p:nvPicPr>
          <p:cNvPr id="3074" name="Picture 2" descr="C:\Users\sciencefair\AppData\Local\Microsoft\Windows\Temporary Internet Files\Content.IE5\52CDOH6S\alphabetclothingfoodspic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23950"/>
            <a:ext cx="5638800"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84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ciencefair\AppData\Local\Microsoft\Windows\Temporary Internet Files\Content.IE5\5TCRHKBO\sharing-econo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3350"/>
            <a:ext cx="3505200" cy="19004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200150"/>
            <a:ext cx="8229600" cy="3394472"/>
          </a:xfrm>
        </p:spPr>
        <p:txBody>
          <a:bodyPr/>
          <a:lstStyle/>
          <a:p>
            <a:pPr marL="0" indent="0" algn="ctr">
              <a:buNone/>
            </a:pPr>
            <a:endParaRPr lang="en-US" dirty="0"/>
          </a:p>
          <a:p>
            <a:pPr marL="0" indent="0" algn="ctr">
              <a:buNone/>
            </a:pPr>
            <a:endParaRPr lang="en-US" dirty="0"/>
          </a:p>
          <a:p>
            <a:pPr marL="0" indent="0" algn="ctr">
              <a:buNone/>
            </a:pPr>
            <a:r>
              <a:rPr lang="en-US" b="1" dirty="0">
                <a:solidFill>
                  <a:srgbClr val="0033CC"/>
                </a:solidFill>
              </a:rPr>
              <a:t>SHARE HOW YOUR REGION PROVIDES RESOURCES FOR TEACHERS IMPLEMENTING INDEPENDENT SCIENCE RESEARCH</a:t>
            </a:r>
          </a:p>
        </p:txBody>
      </p:sp>
    </p:spTree>
    <p:extLst>
      <p:ext uri="{BB962C8B-B14F-4D97-AF65-F5344CB8AC3E}">
        <p14:creationId xmlns:p14="http://schemas.microsoft.com/office/powerpoint/2010/main" val="1649162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9460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65411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00150"/>
            <a:ext cx="3048000" cy="331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solidFill>
                  <a:srgbClr val="0033CC"/>
                </a:solidFill>
              </a:rPr>
              <a:t>IN MEMORIAM</a:t>
            </a: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38008"/>
            <a:ext cx="2505075" cy="383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4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IN MEMORIAM</a:t>
            </a:r>
          </a:p>
        </p:txBody>
      </p:sp>
      <p:pic>
        <p:nvPicPr>
          <p:cNvPr id="15362" name="Picture 2" descr="165165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049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1651359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81150"/>
            <a:ext cx="394793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525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61949"/>
            <a:ext cx="6324600" cy="421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359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09550"/>
            <a:ext cx="3276601" cy="459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78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SC_2335 c4x6.Lev.UnspMsk (Large).jpg"/>
          <p:cNvSpPr>
            <a:spLocks noChangeAspect="1" noChangeArrowheads="1"/>
          </p:cNvSpPr>
          <p:nvPr/>
        </p:nvSpPr>
        <p:spPr bwMode="auto">
          <a:xfrm>
            <a:off x="63500" y="-1493838"/>
            <a:ext cx="4667250"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11039"/>
            <a:ext cx="6246624" cy="416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300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14350"/>
            <a:ext cx="628925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426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SCAVENGER HUNT!</a:t>
            </a:r>
          </a:p>
        </p:txBody>
      </p:sp>
      <p:pic>
        <p:nvPicPr>
          <p:cNvPr id="11266" name="Picture 2" descr="C:\Users\sciencefair\AppData\Local\Microsoft\Windows\Temporary Internet Files\Content.IE5\Y14867KU\ScavengerHun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4905" y="1200150"/>
            <a:ext cx="4594189"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85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33CC"/>
                </a:solidFill>
              </a:rPr>
              <a:t>ISEF/SSEF RULES OVERVIEW</a:t>
            </a:r>
          </a:p>
        </p:txBody>
      </p:sp>
      <p:sp>
        <p:nvSpPr>
          <p:cNvPr id="3" name="Content Placeholder 2"/>
          <p:cNvSpPr>
            <a:spLocks noGrp="1"/>
          </p:cNvSpPr>
          <p:nvPr>
            <p:ph idx="1"/>
          </p:nvPr>
        </p:nvSpPr>
        <p:spPr/>
        <p:txBody>
          <a:bodyPr>
            <a:normAutofit fontScale="85000" lnSpcReduction="20000"/>
          </a:bodyPr>
          <a:lstStyle/>
          <a:p>
            <a:pPr marL="571500" indent="-571500">
              <a:spcBef>
                <a:spcPts val="448"/>
              </a:spcBef>
              <a:buSzPct val="101818"/>
              <a:buFont typeface="Wingdings" panose="05000000000000000000" pitchFamily="2" charset="2"/>
              <a:buChar char="Ø"/>
            </a:pPr>
            <a:r>
              <a:rPr lang="en-US" sz="2100" b="1" dirty="0"/>
              <a:t>General</a:t>
            </a:r>
          </a:p>
          <a:p>
            <a:pPr marL="971550" lvl="1" indent="-571500">
              <a:spcBef>
                <a:spcPts val="448"/>
              </a:spcBef>
              <a:buSzPct val="101818"/>
              <a:buFont typeface="Arial" panose="020B0604020202020204" pitchFamily="34" charset="0"/>
              <a:buChar char="•"/>
            </a:pPr>
            <a:r>
              <a:rPr lang="en-US" sz="2100" b="1" dirty="0"/>
              <a:t>Expanded Ethics Statement</a:t>
            </a:r>
          </a:p>
          <a:p>
            <a:pPr marL="971550" lvl="1" indent="-571500">
              <a:spcBef>
                <a:spcPts val="448"/>
              </a:spcBef>
              <a:buSzPct val="101818"/>
              <a:buFont typeface="Arial" panose="020B0604020202020204" pitchFamily="34" charset="0"/>
              <a:buChar char="•"/>
            </a:pPr>
            <a:r>
              <a:rPr lang="en-US" sz="2100" b="1" dirty="0"/>
              <a:t>Roles and Responsibilities of the Students and Adults has been rewritten and reformatted</a:t>
            </a:r>
          </a:p>
          <a:p>
            <a:pPr marL="971550" lvl="1" indent="-571500">
              <a:spcBef>
                <a:spcPts val="448"/>
              </a:spcBef>
              <a:buSzPct val="101818"/>
              <a:buFont typeface="Arial" panose="020B0604020202020204" pitchFamily="34" charset="0"/>
              <a:buChar char="•"/>
            </a:pPr>
            <a:r>
              <a:rPr lang="en-US" sz="2100" b="1" dirty="0"/>
              <a:t>Added Responsibilities for Qualified Scientist and Designated Supervisor</a:t>
            </a:r>
          </a:p>
          <a:p>
            <a:pPr marL="571500" indent="-571500">
              <a:spcBef>
                <a:spcPts val="448"/>
              </a:spcBef>
              <a:buSzPct val="101818"/>
              <a:buFont typeface="Wingdings" panose="05000000000000000000" pitchFamily="2" charset="2"/>
              <a:buChar char="Ø"/>
            </a:pPr>
            <a:r>
              <a:rPr lang="en-US" sz="2100" b="1" dirty="0"/>
              <a:t>Human Participants</a:t>
            </a:r>
          </a:p>
          <a:p>
            <a:pPr marL="971550" lvl="1" indent="-571500">
              <a:spcBef>
                <a:spcPts val="448"/>
              </a:spcBef>
              <a:buSzPct val="101818"/>
              <a:buFont typeface="Arial" panose="020B0604020202020204" pitchFamily="34" charset="0"/>
              <a:buChar char="•"/>
            </a:pPr>
            <a:r>
              <a:rPr lang="en-US" sz="2100" b="1" dirty="0"/>
              <a:t>Prohibit students from independently diagnosing diseases</a:t>
            </a:r>
          </a:p>
          <a:p>
            <a:pPr marL="971550" lvl="1" indent="-571500">
              <a:spcBef>
                <a:spcPts val="448"/>
              </a:spcBef>
              <a:buSzPct val="101818"/>
              <a:buFont typeface="Arial" panose="020B0604020202020204" pitchFamily="34" charset="0"/>
              <a:buChar char="•"/>
            </a:pPr>
            <a:r>
              <a:rPr lang="en-US" sz="2100" b="1" dirty="0"/>
              <a:t>Expanded definition of </a:t>
            </a:r>
            <a:br>
              <a:rPr lang="en-US" sz="2100" b="1" dirty="0"/>
            </a:br>
            <a:r>
              <a:rPr lang="en-US" sz="2100" b="1" dirty="0"/>
              <a:t>medical act</a:t>
            </a:r>
          </a:p>
          <a:p>
            <a:pPr marL="571500" indent="-571500">
              <a:spcBef>
                <a:spcPts val="448"/>
              </a:spcBef>
              <a:buSzPct val="101818"/>
              <a:buFont typeface="Wingdings" panose="05000000000000000000" pitchFamily="2" charset="2"/>
              <a:buChar char="Ø"/>
            </a:pPr>
            <a:r>
              <a:rPr lang="en-US" sz="2100" b="1" dirty="0"/>
              <a:t>Others</a:t>
            </a:r>
          </a:p>
          <a:p>
            <a:pPr marL="971550" lvl="1" indent="-571500">
              <a:spcBef>
                <a:spcPts val="448"/>
              </a:spcBef>
              <a:buSzPct val="101818"/>
              <a:buFont typeface="Arial" panose="020B0604020202020204" pitchFamily="34" charset="0"/>
              <a:buChar char="•"/>
            </a:pPr>
            <a:r>
              <a:rPr lang="en-US" sz="2100" b="1" dirty="0"/>
              <a:t>Clarified PHBA rules</a:t>
            </a:r>
          </a:p>
          <a:p>
            <a:pPr marL="971550" lvl="1" indent="-571500">
              <a:spcBef>
                <a:spcPts val="448"/>
              </a:spcBef>
              <a:buSzPct val="101818"/>
              <a:buFont typeface="Arial" panose="020B0604020202020204" pitchFamily="34" charset="0"/>
              <a:buChar char="•"/>
            </a:pPr>
            <a:r>
              <a:rPr lang="en-US" sz="2100" b="1" dirty="0"/>
              <a:t>Revised “Engineering Projects Guide”</a:t>
            </a:r>
          </a:p>
          <a:p>
            <a:pPr marL="971550" lvl="1" indent="-571500">
              <a:spcBef>
                <a:spcPts val="448"/>
              </a:spcBef>
              <a:buSzPct val="101818"/>
              <a:buFont typeface="Arial" panose="020B0604020202020204" pitchFamily="34" charset="0"/>
              <a:buChar char="•"/>
            </a:pPr>
            <a:endParaRPr lang="en-US" sz="2100" dirty="0"/>
          </a:p>
          <a:p>
            <a:pPr marL="971550" lvl="1" indent="-571500">
              <a:spcBef>
                <a:spcPts val="448"/>
              </a:spcBef>
              <a:buSzPct val="101818"/>
              <a:buFont typeface="Arial" panose="020B0604020202020204" pitchFamily="34" charset="0"/>
              <a:buChar char="•"/>
            </a:pPr>
            <a:endParaRPr lang="en-US" sz="2100" dirty="0"/>
          </a:p>
          <a:p>
            <a:endParaRPr lang="en-US" dirty="0"/>
          </a:p>
        </p:txBody>
      </p:sp>
    </p:spTree>
    <p:extLst>
      <p:ext uri="{BB962C8B-B14F-4D97-AF65-F5344CB8AC3E}">
        <p14:creationId xmlns:p14="http://schemas.microsoft.com/office/powerpoint/2010/main" val="337316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9150"/>
            <a:ext cx="8229600" cy="857250"/>
          </a:xfrm>
        </p:spPr>
        <p:txBody>
          <a:bodyPr/>
          <a:lstStyle/>
          <a:p>
            <a:r>
              <a:rPr lang="en-US" b="1" dirty="0"/>
              <a:t>A-Z of an </a:t>
            </a:r>
            <a:r>
              <a:rPr lang="en-US" b="1" dirty="0" err="1"/>
              <a:t>AfFilliated</a:t>
            </a:r>
            <a:r>
              <a:rPr lang="en-US" b="1" dirty="0"/>
              <a:t> Science Fair</a:t>
            </a:r>
          </a:p>
        </p:txBody>
      </p:sp>
      <p:sp>
        <p:nvSpPr>
          <p:cNvPr id="3" name="Content Placeholder 2"/>
          <p:cNvSpPr>
            <a:spLocks noGrp="1"/>
          </p:cNvSpPr>
          <p:nvPr>
            <p:ph idx="1"/>
          </p:nvPr>
        </p:nvSpPr>
        <p:spPr>
          <a:xfrm>
            <a:off x="457200" y="1735294"/>
            <a:ext cx="8229600" cy="3394472"/>
          </a:xfrm>
        </p:spPr>
        <p:txBody>
          <a:bodyPr>
            <a:normAutofit lnSpcReduction="10000"/>
          </a:bodyPr>
          <a:lstStyle/>
          <a:p>
            <a:r>
              <a:rPr lang="en-US" dirty="0"/>
              <a:t>Write </a:t>
            </a:r>
            <a:r>
              <a:rPr lang="en-US" b="1" u="sng" dirty="0"/>
              <a:t>AFFILIATED SCIENCE FAIR</a:t>
            </a:r>
            <a:r>
              <a:rPr lang="en-US" dirty="0"/>
              <a:t> at the top</a:t>
            </a:r>
          </a:p>
          <a:p>
            <a:r>
              <a:rPr lang="en-US" dirty="0"/>
              <a:t>A – M down left side</a:t>
            </a:r>
          </a:p>
          <a:p>
            <a:r>
              <a:rPr lang="en-US" dirty="0"/>
              <a:t>N – Z down right side</a:t>
            </a:r>
          </a:p>
          <a:p>
            <a:pPr marL="0" indent="0">
              <a:buNone/>
            </a:pPr>
            <a:r>
              <a:rPr lang="en-US" dirty="0"/>
              <a:t>A			N</a:t>
            </a:r>
          </a:p>
          <a:p>
            <a:pPr marL="0" indent="0">
              <a:buNone/>
            </a:pPr>
            <a:r>
              <a:rPr lang="en-US" dirty="0"/>
              <a:t>B                           O</a:t>
            </a:r>
          </a:p>
          <a:p>
            <a:pPr marL="0" indent="0">
              <a:buNone/>
            </a:pPr>
            <a:r>
              <a:rPr lang="en-US" dirty="0"/>
              <a:t>C			P</a:t>
            </a:r>
          </a:p>
        </p:txBody>
      </p:sp>
      <p:cxnSp>
        <p:nvCxnSpPr>
          <p:cNvPr id="5" name="Straight Arrow Connector 4">
            <a:extLst>
              <a:ext uri="{FF2B5EF4-FFF2-40B4-BE49-F238E27FC236}">
                <a16:creationId xmlns:a16="http://schemas.microsoft.com/office/drawing/2014/main" id="{30F0724A-D0B3-36D9-A0EA-8270F20F8640}"/>
              </a:ext>
            </a:extLst>
          </p:cNvPr>
          <p:cNvCxnSpPr/>
          <p:nvPr/>
        </p:nvCxnSpPr>
        <p:spPr>
          <a:xfrm>
            <a:off x="1981200" y="3467101"/>
            <a:ext cx="0" cy="123824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7958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1200149"/>
            <a:ext cx="68580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761608"/>
      </p:ext>
    </p:extLst>
  </p:cSld>
  <p:clrMapOvr>
    <a:masterClrMapping/>
  </p:clrMapOvr>
  <mc:AlternateContent xmlns:mc="http://schemas.openxmlformats.org/markup-compatibility/2006" xmlns:p14="http://schemas.microsoft.com/office/powerpoint/2010/main">
    <mc:Choice Requires="p14">
      <p:transition spd="slow" p14:dur="3400" advTm="15000">
        <p14:reveal/>
      </p:transition>
    </mc:Choice>
    <mc:Fallback xmlns="">
      <p:transition spd="slow" advTm="15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33CC"/>
                </a:solidFill>
              </a:rPr>
              <a:t>SRC PRACTICE - SCENARIOS</a:t>
            </a:r>
          </a:p>
        </p:txBody>
      </p:sp>
      <p:sp>
        <p:nvSpPr>
          <p:cNvPr id="3" name="Content Placeholder 2"/>
          <p:cNvSpPr>
            <a:spLocks noGrp="1"/>
          </p:cNvSpPr>
          <p:nvPr>
            <p:ph idx="1"/>
          </p:nvPr>
        </p:nvSpPr>
        <p:spPr>
          <a:xfrm>
            <a:off x="457200" y="1047750"/>
            <a:ext cx="8229600" cy="3394472"/>
          </a:xfrm>
        </p:spPr>
        <p:txBody>
          <a:bodyPr>
            <a:normAutofit fontScale="70000" lnSpcReduction="20000"/>
          </a:bodyPr>
          <a:lstStyle/>
          <a:p>
            <a:endParaRPr lang="en-US" dirty="0"/>
          </a:p>
          <a:p>
            <a:pPr marL="0" indent="0">
              <a:buNone/>
            </a:pPr>
            <a:r>
              <a:rPr lang="en-US" dirty="0"/>
              <a:t> </a:t>
            </a:r>
            <a:r>
              <a:rPr lang="en-US" sz="4600" b="1" dirty="0"/>
              <a:t>DIRECTIONS: For each of the scenarios explain: </a:t>
            </a:r>
          </a:p>
          <a:p>
            <a:r>
              <a:rPr lang="en-US" dirty="0"/>
              <a:t>a. What additional information would you, as an adult sponsor, need before proceeding? </a:t>
            </a:r>
          </a:p>
          <a:p>
            <a:r>
              <a:rPr lang="en-US" dirty="0"/>
              <a:t>b. Should the project be approved? Why or why not? </a:t>
            </a:r>
          </a:p>
          <a:p>
            <a:r>
              <a:rPr lang="en-US" dirty="0"/>
              <a:t>c. What supervision is needed? </a:t>
            </a:r>
          </a:p>
          <a:p>
            <a:r>
              <a:rPr lang="en-US" dirty="0"/>
              <a:t>d. Is the project allowable at home/on farm site? Why or why not? </a:t>
            </a:r>
          </a:p>
          <a:p>
            <a:r>
              <a:rPr lang="en-US" dirty="0"/>
              <a:t>e. What forms, if any, in addition to 1, 1A, and 1B, are needed? </a:t>
            </a:r>
          </a:p>
          <a:p>
            <a:r>
              <a:rPr lang="en-US" dirty="0"/>
              <a:t>f. What additional questions/considerations do you have? </a:t>
            </a:r>
          </a:p>
          <a:p>
            <a:endParaRPr lang="en-US" dirty="0"/>
          </a:p>
        </p:txBody>
      </p:sp>
    </p:spTree>
    <p:extLst>
      <p:ext uri="{BB962C8B-B14F-4D97-AF65-F5344CB8AC3E}">
        <p14:creationId xmlns:p14="http://schemas.microsoft.com/office/powerpoint/2010/main" val="1334894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ictures for break tim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1336"/>
            <a:ext cx="4267200" cy="3657600"/>
          </a:xfrm>
          <a:prstGeom prst="rect">
            <a:avLst/>
          </a:prstGeom>
          <a:noFill/>
          <a:ln>
            <a:noFill/>
          </a:ln>
        </p:spPr>
      </p:pic>
    </p:spTree>
    <p:extLst>
      <p:ext uri="{BB962C8B-B14F-4D97-AF65-F5344CB8AC3E}">
        <p14:creationId xmlns:p14="http://schemas.microsoft.com/office/powerpoint/2010/main" val="2451048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888D-B0B7-3CF7-F6C5-5D09EBDED6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CCC36C-42D3-BD75-E80C-E77A54A0AD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3063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on your Team</a:t>
            </a:r>
            <a:endParaRPr lang="en-US" b="1" dirty="0">
              <a:solidFill>
                <a:srgbClr val="0070C0"/>
              </a:solidFill>
            </a:endParaRPr>
          </a:p>
        </p:txBody>
      </p:sp>
      <p:sp>
        <p:nvSpPr>
          <p:cNvPr id="3" name="Content Placeholder 2"/>
          <p:cNvSpPr>
            <a:spLocks noGrp="1"/>
          </p:cNvSpPr>
          <p:nvPr>
            <p:ph idx="1"/>
          </p:nvPr>
        </p:nvSpPr>
        <p:spPr/>
        <p:txBody>
          <a:bodyPr/>
          <a:lstStyle/>
          <a:p>
            <a:r>
              <a:rPr lang="en-US" sz="3200" b="1" dirty="0"/>
              <a:t>Scribe</a:t>
            </a:r>
            <a:r>
              <a:rPr lang="en-US" sz="3200" dirty="0"/>
              <a:t>: recorder</a:t>
            </a:r>
          </a:p>
          <a:p>
            <a:r>
              <a:rPr lang="en-US" sz="3200" b="1" dirty="0"/>
              <a:t>Supervisor</a:t>
            </a:r>
            <a:r>
              <a:rPr lang="en-US" sz="3200" dirty="0"/>
              <a:t>: oversees the group</a:t>
            </a:r>
          </a:p>
          <a:p>
            <a:r>
              <a:rPr lang="en-US" sz="3200" b="1" dirty="0"/>
              <a:t>Specialists</a:t>
            </a:r>
            <a:r>
              <a:rPr lang="en-US" sz="3200" dirty="0"/>
              <a:t>: help come up with good ideas!</a:t>
            </a:r>
          </a:p>
          <a:p>
            <a:r>
              <a:rPr lang="en-US" sz="3200" b="1" dirty="0"/>
              <a:t>Spy</a:t>
            </a:r>
            <a:r>
              <a:rPr lang="en-US" sz="3200" dirty="0"/>
              <a:t>: will be allowed to spy in round 2</a:t>
            </a:r>
          </a:p>
          <a:p>
            <a:endParaRPr lang="en-US" dirty="0"/>
          </a:p>
        </p:txBody>
      </p:sp>
    </p:spTree>
    <p:extLst>
      <p:ext uri="{BB962C8B-B14F-4D97-AF65-F5344CB8AC3E}">
        <p14:creationId xmlns:p14="http://schemas.microsoft.com/office/powerpoint/2010/main" val="58183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14617</TotalTime>
  <Words>2710</Words>
  <Application>Microsoft Office PowerPoint</Application>
  <PresentationFormat>On-screen Show (16:9)</PresentationFormat>
  <Paragraphs>352</Paragraphs>
  <Slides>83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Book Antiqua</vt:lpstr>
      <vt:lpstr>Calibri</vt:lpstr>
      <vt:lpstr>Comic Sans MS</vt:lpstr>
      <vt:lpstr>Helvetica</vt:lpstr>
      <vt:lpstr>inherit</vt:lpstr>
      <vt:lpstr>Lucida Handwriting</vt:lpstr>
      <vt:lpstr>Symbol</vt:lpstr>
      <vt:lpstr>Times New Roman</vt:lpstr>
      <vt:lpstr>Wingdings</vt:lpstr>
      <vt:lpstr>Office Theme</vt:lpstr>
      <vt:lpstr> </vt:lpstr>
      <vt:lpstr>PowerPoint Presentation</vt:lpstr>
      <vt:lpstr>PowerPoint Presentation</vt:lpstr>
      <vt:lpstr>PowerPoint Presentation</vt:lpstr>
      <vt:lpstr>INTRODUCTIONS</vt:lpstr>
      <vt:lpstr>INTRODUCTIONS</vt:lpstr>
      <vt:lpstr>A - Z</vt:lpstr>
      <vt:lpstr>A-Z of an AfFilliated Science Fair</vt:lpstr>
      <vt:lpstr>Roles on your Team</vt:lpstr>
      <vt:lpstr>ROUND 1:  2 MINUTES</vt:lpstr>
      <vt:lpstr>ROUND 2 – NO writing</vt:lpstr>
      <vt:lpstr>ROUND 3 – 1 MINUTE</vt:lpstr>
      <vt:lpstr>ROUND 4 – 1 MINUTE</vt:lpstr>
      <vt:lpstr>PowerPoint Presentation</vt:lpstr>
      <vt:lpstr> Best Practices for the  Management of Affiliated  Science Fairs  </vt:lpstr>
      <vt:lpstr>STANDARDS for  Affiliated Science Fairs Society for Science - ISEF</vt:lpstr>
      <vt:lpstr>STANDARDS for  Affiliated Science Fairs Society for Science - ISEF</vt:lpstr>
      <vt:lpstr>Affiliated RSEF Information</vt:lpstr>
      <vt:lpstr>How is your RSEF governed??</vt:lpstr>
      <vt:lpstr>What are the operational expenses  for your RSEF?</vt:lpstr>
      <vt:lpstr>What are the  sources for your funds?</vt:lpstr>
      <vt:lpstr>FUNDING</vt:lpstr>
      <vt:lpstr>What written policies &amp;  procedures are in place?</vt:lpstr>
      <vt:lpstr>RSEF Policies &amp; Procedures</vt:lpstr>
      <vt:lpstr>What Are  Your Committees?</vt:lpstr>
      <vt:lpstr>How does your RSEF communicate  with stakeholders to promote  the RSEF and provide information?</vt:lpstr>
      <vt:lpstr>What are the expectations and  responsibilities  for an affiliated RSEF Director?</vt:lpstr>
      <vt:lpstr>RSEF Director  EXPECTATIONS</vt:lpstr>
      <vt:lpstr>PowerPoint Presentation</vt:lpstr>
      <vt:lpstr>PowerPoint Presentation</vt:lpstr>
      <vt:lpstr>RSEF PROJECT QUOTAS</vt:lpstr>
      <vt:lpstr>Affiliation Guidelines</vt:lpstr>
      <vt:lpstr>Eligibility for SSEF of Florida </vt:lpstr>
      <vt:lpstr>RSEF FINAL REPORT/SUMMARY due with entries and NO LATER than March SRC. </vt:lpstr>
      <vt:lpstr>PowerPoint Presentation</vt:lpstr>
      <vt:lpstr>PowerPoint Presentation</vt:lpstr>
      <vt:lpstr>The Experience of  Conducting STEM Research</vt:lpstr>
      <vt:lpstr>Student Motivation   Reasons to do Science Research</vt:lpstr>
      <vt:lpstr>Region Sharing</vt:lpstr>
      <vt:lpstr>Growing Your  Research Program</vt:lpstr>
      <vt:lpstr>INCREASING SCHOOL INVOLVEMENT</vt:lpstr>
      <vt:lpstr>MAKING CONNECTIONS</vt:lpstr>
      <vt:lpstr>PowerPoint Presentation</vt:lpstr>
      <vt:lpstr>PowerPoint Presentation</vt:lpstr>
      <vt:lpstr>LIYSF   London International Youth Science Forum</vt:lpstr>
      <vt:lpstr>PowerPoint Presentation</vt:lpstr>
      <vt:lpstr>Purpose of Rules for  Science Research Competitions</vt:lpstr>
      <vt:lpstr>Eligibility for SSEF of Florida –  Affiliated Fairs</vt:lpstr>
      <vt:lpstr>SSEF SRC  Steering Committee</vt:lpstr>
      <vt:lpstr>68th SSEF SRC Steering Committee</vt:lpstr>
      <vt:lpstr>SEEKING SSEF SRC MEMBERS</vt:lpstr>
      <vt:lpstr>SSEF SRC Summary - 2023</vt:lpstr>
      <vt:lpstr>SRC Summary, continued</vt:lpstr>
      <vt:lpstr>PowerPoint Presentation</vt:lpstr>
      <vt:lpstr>Affiliated Fair SRC Data</vt:lpstr>
      <vt:lpstr>RESEARCH APPROVAL</vt:lpstr>
      <vt:lpstr>PowerPoint Presentation</vt:lpstr>
      <vt:lpstr>PowerPoint Presentation</vt:lpstr>
      <vt:lpstr>PowerPoint Presentation</vt:lpstr>
      <vt:lpstr> SC.912.N.1.1    </vt:lpstr>
      <vt:lpstr>Participant Reflections on  Science Fair Experiences…Jeffrey I. Seeman</vt:lpstr>
      <vt:lpstr>PowerPoint Presentation</vt:lpstr>
      <vt:lpstr>Increasing School/Student Participation</vt:lpstr>
      <vt:lpstr>STOP</vt:lpstr>
      <vt:lpstr>PowerPoint Presentation</vt:lpstr>
      <vt:lpstr>PowerPoint Presentation</vt:lpstr>
      <vt:lpstr>PowerPoint Presentation</vt:lpstr>
      <vt:lpstr>Research Categories</vt:lpstr>
      <vt:lpstr>PowerPoint Presentation</vt:lpstr>
      <vt:lpstr>PowerPoint Presentation</vt:lpstr>
      <vt:lpstr>PowerPoint Presentation</vt:lpstr>
      <vt:lpstr>IN MEMORIAM</vt:lpstr>
      <vt:lpstr>IN MEMORIAM</vt:lpstr>
      <vt:lpstr>PowerPoint Presentation</vt:lpstr>
      <vt:lpstr>PowerPoint Presentation</vt:lpstr>
      <vt:lpstr>PowerPoint Presentation</vt:lpstr>
      <vt:lpstr>PowerPoint Presentation</vt:lpstr>
      <vt:lpstr>SCAVENGER HUNT!</vt:lpstr>
      <vt:lpstr>ISEF/SSEF RULES OVERVIEW</vt:lpstr>
      <vt:lpstr>PowerPoint Presentation</vt:lpstr>
      <vt:lpstr>SRC PRACTICE - SCENARIOS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Reginald Parks Jr.</dc:creator>
  <cp:lastModifiedBy>Nancy Besley</cp:lastModifiedBy>
  <cp:revision>116</cp:revision>
  <cp:lastPrinted>2019-09-19T17:49:39Z</cp:lastPrinted>
  <dcterms:created xsi:type="dcterms:W3CDTF">2016-10-07T17:59:59Z</dcterms:created>
  <dcterms:modified xsi:type="dcterms:W3CDTF">2023-08-24T17:05:47Z</dcterms:modified>
</cp:coreProperties>
</file>