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omfortaa" panose="020B0604020202020204"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46a5cea08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46a5cea08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46a5cea08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46a5cea08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46a5cea08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46a5cea08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46a5cea08a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46a5cea08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46a5cea08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46a5cea08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46a5cea08a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46a5cea08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46a5cea08a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46a5cea08a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46a5cea08a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46a5cea08a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2" name="Google Shape;52;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bmC-FwibsZ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bit.ly/3Kena1t"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th5A6ZQ28p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ssefflorida.com/resources-2/"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58" name="Google Shape;58;p14"/>
          <p:cNvSpPr/>
          <p:nvPr/>
        </p:nvSpPr>
        <p:spPr>
          <a:xfrm>
            <a:off x="1649750" y="247750"/>
            <a:ext cx="5957100" cy="2454900"/>
          </a:xfrm>
          <a:prstGeom prst="ellipse">
            <a:avLst/>
          </a:prstGeom>
          <a:solidFill>
            <a:srgbClr val="EEEEEE">
              <a:alpha val="666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txBox="1"/>
          <p:nvPr/>
        </p:nvSpPr>
        <p:spPr>
          <a:xfrm>
            <a:off x="1908800" y="582400"/>
            <a:ext cx="5439000" cy="178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5200">
                <a:solidFill>
                  <a:schemeClr val="dk1"/>
                </a:solidFill>
                <a:latin typeface="Comfortaa"/>
                <a:ea typeface="Comfortaa"/>
                <a:cs typeface="Comfortaa"/>
                <a:sym typeface="Comfortaa"/>
              </a:rPr>
              <a:t>From Passion to Project</a:t>
            </a:r>
            <a:endParaRPr>
              <a:latin typeface="Comfortaa"/>
              <a:ea typeface="Comfortaa"/>
              <a:cs typeface="Comfortaa"/>
              <a:sym typeface="Comfortaa"/>
            </a:endParaRPr>
          </a:p>
        </p:txBody>
      </p:sp>
      <p:sp>
        <p:nvSpPr>
          <p:cNvPr id="60" name="Google Shape;60;p14"/>
          <p:cNvSpPr txBox="1"/>
          <p:nvPr/>
        </p:nvSpPr>
        <p:spPr>
          <a:xfrm>
            <a:off x="0" y="4281600"/>
            <a:ext cx="9144000" cy="8619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lt1"/>
                </a:solidFill>
                <a:latin typeface="Comfortaa"/>
                <a:ea typeface="Comfortaa"/>
                <a:cs typeface="Comfortaa"/>
                <a:sym typeface="Comfortaa"/>
              </a:rPr>
              <a:t>Jenn Cotton</a:t>
            </a:r>
            <a:endParaRPr sz="2200">
              <a:solidFill>
                <a:schemeClr val="lt1"/>
              </a:solidFill>
              <a:latin typeface="Comfortaa"/>
              <a:ea typeface="Comfortaa"/>
              <a:cs typeface="Comfortaa"/>
              <a:sym typeface="Comfortaa"/>
            </a:endParaRPr>
          </a:p>
          <a:p>
            <a:pPr marL="0" lvl="0" indent="0" algn="ctr" rtl="0">
              <a:spcBef>
                <a:spcPts val="0"/>
              </a:spcBef>
              <a:spcAft>
                <a:spcPts val="0"/>
              </a:spcAft>
              <a:buNone/>
            </a:pPr>
            <a:r>
              <a:rPr lang="en" sz="2200">
                <a:solidFill>
                  <a:schemeClr val="lt1"/>
                </a:solidFill>
                <a:latin typeface="Comfortaa"/>
                <a:ea typeface="Comfortaa"/>
                <a:cs typeface="Comfortaa"/>
                <a:sym typeface="Comfortaa"/>
              </a:rPr>
              <a:t>jenn@headwatersscienceinstitute.org</a:t>
            </a:r>
            <a:endParaRPr sz="2200">
              <a:solidFill>
                <a:schemeClr val="lt1"/>
              </a:solidFill>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6" name="Google Shape;6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7" name="Google Shape;67;p15" descr="The Artemis missions will build a community on the Moon, driving a new lunar economy and inspiring a new generation. Narrator Drew Barrymore and NASA team members explain why returning to the Moon is the natural next step in human exploration, and how the lessons learned from Artemis will pave the way to Mars and beyond. As NASA prepares to launch the Orion spacecraft and Space Launch System rocket on the uncrewed Artemis I mission around the Moon, we’ve already begun to take the next step.&#10;&#10;Video Credits:&#10;Writer: Paul Wizikowski &#10;Directors: Paul Wizikowski and Ryan Cristelli&#10;Editor: Phil Sexton&#10;Producers: Barbara Zelon and Aly Lee" title="Why the Moon?">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p:nvPr/>
        </p:nvSpPr>
        <p:spPr>
          <a:xfrm>
            <a:off x="5765675" y="-67575"/>
            <a:ext cx="3490800" cy="3018000"/>
          </a:xfrm>
          <a:prstGeom prst="teardrop">
            <a:avLst>
              <a:gd name="adj" fmla="val 100000"/>
            </a:avLst>
          </a:prstGeom>
          <a:solidFill>
            <a:srgbClr val="EEEEEE">
              <a:alpha val="595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6"/>
          <p:cNvSpPr txBox="1"/>
          <p:nvPr/>
        </p:nvSpPr>
        <p:spPr>
          <a:xfrm>
            <a:off x="6204850" y="506550"/>
            <a:ext cx="2697000" cy="1847100"/>
          </a:xfrm>
          <a:prstGeom prst="rect">
            <a:avLst/>
          </a:prstGeom>
          <a:noFill/>
          <a:ln>
            <a:noFill/>
          </a:ln>
        </p:spPr>
        <p:txBody>
          <a:bodyPr spcFirstLastPara="1" wrap="square" lIns="91425" tIns="91425" rIns="91425" bIns="91425" anchor="t" anchorCtr="0">
            <a:spAutoFit/>
          </a:bodyPr>
          <a:lstStyle/>
          <a:p>
            <a:pPr marL="457200" lvl="0" indent="-400050" algn="l" rtl="0">
              <a:spcBef>
                <a:spcPts val="0"/>
              </a:spcBef>
              <a:spcAft>
                <a:spcPts val="0"/>
              </a:spcAft>
              <a:buSzPts val="2700"/>
              <a:buFont typeface="Comfortaa"/>
              <a:buChar char="★"/>
            </a:pPr>
            <a:r>
              <a:rPr lang="en" sz="2700">
                <a:latin typeface="Comfortaa"/>
                <a:ea typeface="Comfortaa"/>
                <a:cs typeface="Comfortaa"/>
                <a:sym typeface="Comfortaa"/>
              </a:rPr>
              <a:t>10,000 jobs</a:t>
            </a:r>
            <a:endParaRPr sz="2700">
              <a:latin typeface="Comfortaa"/>
              <a:ea typeface="Comfortaa"/>
              <a:cs typeface="Comfortaa"/>
              <a:sym typeface="Comfortaa"/>
            </a:endParaRPr>
          </a:p>
          <a:p>
            <a:pPr marL="457200" lvl="0" indent="-400050" algn="l" rtl="0">
              <a:spcBef>
                <a:spcPts val="0"/>
              </a:spcBef>
              <a:spcAft>
                <a:spcPts val="0"/>
              </a:spcAft>
              <a:buSzPts val="2700"/>
              <a:buFont typeface="Comfortaa"/>
              <a:buChar char="★"/>
            </a:pPr>
            <a:r>
              <a:rPr lang="en" sz="2700">
                <a:latin typeface="Comfortaa"/>
                <a:ea typeface="Comfortaa"/>
                <a:cs typeface="Comfortaa"/>
                <a:sym typeface="Comfortaa"/>
              </a:rPr>
              <a:t>63 years of research</a:t>
            </a:r>
            <a:endParaRPr sz="2700">
              <a:latin typeface="Comfortaa"/>
              <a:ea typeface="Comfortaa"/>
              <a:cs typeface="Comfortaa"/>
              <a:sym typeface="Comfortaa"/>
            </a:endParaRPr>
          </a:p>
          <a:p>
            <a:pPr marL="457200" lvl="0" indent="-400050" algn="l" rtl="0">
              <a:spcBef>
                <a:spcPts val="0"/>
              </a:spcBef>
              <a:spcAft>
                <a:spcPts val="0"/>
              </a:spcAft>
              <a:buSzPts val="2700"/>
              <a:buFont typeface="Comfortaa"/>
              <a:buChar char="★"/>
            </a:pPr>
            <a:r>
              <a:rPr lang="en" sz="2700">
                <a:latin typeface="Comfortaa"/>
                <a:ea typeface="Comfortaa"/>
                <a:cs typeface="Comfortaa"/>
                <a:sym typeface="Comfortaa"/>
              </a:rPr>
              <a:t>1 goal</a:t>
            </a:r>
            <a:endParaRPr sz="2700">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p:nvPr/>
        </p:nvSpPr>
        <p:spPr>
          <a:xfrm>
            <a:off x="-22500" y="4141200"/>
            <a:ext cx="9189000" cy="1002300"/>
          </a:xfrm>
          <a:prstGeom prst="rect">
            <a:avLst/>
          </a:prstGeom>
          <a:solidFill>
            <a:srgbClr val="EEEEEE">
              <a:alpha val="666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txBox="1"/>
          <p:nvPr/>
        </p:nvSpPr>
        <p:spPr>
          <a:xfrm>
            <a:off x="0" y="4226700"/>
            <a:ext cx="9144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200">
                <a:latin typeface="Comfortaa"/>
                <a:ea typeface="Comfortaa"/>
                <a:cs typeface="Comfortaa"/>
                <a:sym typeface="Comfortaa"/>
              </a:rPr>
              <a:t>It all starts with passion…..</a:t>
            </a:r>
            <a:endParaRPr sz="4200">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p:nvPr/>
        </p:nvSpPr>
        <p:spPr>
          <a:xfrm rot="10800000">
            <a:off x="5044500" y="75"/>
            <a:ext cx="4099500" cy="3901500"/>
          </a:xfrm>
          <a:prstGeom prst="rtTriangle">
            <a:avLst/>
          </a:prstGeom>
          <a:solidFill>
            <a:srgbClr val="EEEEEE">
              <a:alpha val="595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8"/>
          <p:cNvSpPr txBox="1"/>
          <p:nvPr/>
        </p:nvSpPr>
        <p:spPr>
          <a:xfrm>
            <a:off x="6088675" y="164850"/>
            <a:ext cx="30774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latin typeface="Comfortaa"/>
                <a:ea typeface="Comfortaa"/>
                <a:cs typeface="Comfortaa"/>
                <a:sym typeface="Comfortaa"/>
              </a:rPr>
              <a:t>Turning your passion into a project</a:t>
            </a:r>
            <a:endParaRPr sz="2800">
              <a:latin typeface="Comfortaa"/>
              <a:ea typeface="Comfortaa"/>
              <a:cs typeface="Comfortaa"/>
              <a:sym typeface="Comfortaa"/>
            </a:endParaRPr>
          </a:p>
        </p:txBody>
      </p:sp>
      <p:pic>
        <p:nvPicPr>
          <p:cNvPr id="86" name="Google Shape;86;p18"/>
          <p:cNvPicPr preferRelativeResize="0"/>
          <p:nvPr/>
        </p:nvPicPr>
        <p:blipFill>
          <a:blip r:embed="rId4">
            <a:alphaModFix/>
          </a:blip>
          <a:stretch>
            <a:fillRect/>
          </a:stretch>
        </p:blipFill>
        <p:spPr>
          <a:xfrm>
            <a:off x="2209050" y="1122650"/>
            <a:ext cx="3659825" cy="3659825"/>
          </a:xfrm>
          <a:prstGeom prst="rect">
            <a:avLst/>
          </a:prstGeom>
          <a:noFill/>
          <a:ln>
            <a:noFill/>
          </a:ln>
        </p:spPr>
      </p:pic>
      <p:sp>
        <p:nvSpPr>
          <p:cNvPr id="87" name="Google Shape;87;p18"/>
          <p:cNvSpPr txBox="1"/>
          <p:nvPr/>
        </p:nvSpPr>
        <p:spPr>
          <a:xfrm>
            <a:off x="3027814" y="4297250"/>
            <a:ext cx="202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dk1"/>
                </a:solidFill>
                <a:hlinkClick r:id="rId5">
                  <a:extLst>
                    <a:ext uri="{A12FA001-AC4F-418D-AE19-62706E023703}">
                      <ahyp:hlinkClr xmlns:ahyp="http://schemas.microsoft.com/office/drawing/2018/hyperlinkcolor" val="tx"/>
                    </a:ext>
                  </a:extLst>
                </a:hlinkClick>
              </a:rPr>
              <a:t>https://bit.ly/3Kena1t</a:t>
            </a:r>
            <a:r>
              <a:rPr lang="en">
                <a:solidFill>
                  <a:schemeClr val="dk1"/>
                </a:solidFill>
              </a:rPr>
              <a:t>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9"/>
          <p:cNvSpPr txBox="1">
            <a:spLocks noGrp="1"/>
          </p:cNvSpPr>
          <p:nvPr>
            <p:ph type="body" idx="1"/>
          </p:nvPr>
        </p:nvSpPr>
        <p:spPr>
          <a:xfrm>
            <a:off x="612550" y="144975"/>
            <a:ext cx="3702900" cy="4873200"/>
          </a:xfrm>
          <a:prstGeom prst="rect">
            <a:avLst/>
          </a:prstGeom>
          <a:solidFill>
            <a:srgbClr val="EEEEEE">
              <a:alpha val="68450"/>
            </a:srgbClr>
          </a:solidFill>
          <a:ln w="38100"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05"/>
              <a:buNone/>
            </a:pPr>
            <a:r>
              <a:rPr lang="en" sz="1290" b="1">
                <a:solidFill>
                  <a:schemeClr val="dk1"/>
                </a:solidFill>
                <a:latin typeface="Comfortaa"/>
                <a:ea typeface="Comfortaa"/>
                <a:cs typeface="Comfortaa"/>
                <a:sym typeface="Comfortaa"/>
              </a:rPr>
              <a:t>Animal Sciences</a:t>
            </a:r>
            <a:endParaRPr sz="129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SzPts val="605"/>
              <a:buNone/>
            </a:pPr>
            <a:r>
              <a:rPr lang="en" sz="1290" b="1">
                <a:solidFill>
                  <a:schemeClr val="dk1"/>
                </a:solidFill>
                <a:latin typeface="Comfortaa"/>
                <a:ea typeface="Comfortaa"/>
                <a:cs typeface="Comfortaa"/>
                <a:sym typeface="Comfortaa"/>
              </a:rPr>
              <a:t>Behavioral &amp; Social Sciences</a:t>
            </a:r>
            <a:endParaRPr sz="129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SzPts val="605"/>
              <a:buNone/>
            </a:pPr>
            <a:r>
              <a:rPr lang="en" sz="1290" b="1">
                <a:solidFill>
                  <a:schemeClr val="dk1"/>
                </a:solidFill>
                <a:latin typeface="Comfortaa"/>
                <a:ea typeface="Comfortaa"/>
                <a:cs typeface="Comfortaa"/>
                <a:sym typeface="Comfortaa"/>
              </a:rPr>
              <a:t>Biomedical &amp; Health</a:t>
            </a:r>
            <a:endParaRPr sz="129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SzPts val="605"/>
              <a:buNone/>
            </a:pPr>
            <a:r>
              <a:rPr lang="en" sz="1290" b="1">
                <a:solidFill>
                  <a:schemeClr val="dk1"/>
                </a:solidFill>
                <a:latin typeface="Comfortaa"/>
                <a:ea typeface="Comfortaa"/>
                <a:cs typeface="Comfortaa"/>
                <a:sym typeface="Comfortaa"/>
              </a:rPr>
              <a:t>Cellular/Molecular Biology &amp; Biochemistry </a:t>
            </a:r>
            <a:endParaRPr sz="129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SzPts val="605"/>
              <a:buNone/>
            </a:pPr>
            <a:r>
              <a:rPr lang="en" sz="1290" b="1">
                <a:solidFill>
                  <a:schemeClr val="dk1"/>
                </a:solidFill>
                <a:latin typeface="Comfortaa"/>
                <a:ea typeface="Comfortaa"/>
                <a:cs typeface="Comfortaa"/>
                <a:sym typeface="Comfortaa"/>
              </a:rPr>
              <a:t>Chemistry</a:t>
            </a:r>
            <a:endParaRPr sz="129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SzPts val="605"/>
              <a:buNone/>
            </a:pPr>
            <a:r>
              <a:rPr lang="en" sz="1290" b="1">
                <a:solidFill>
                  <a:schemeClr val="dk1"/>
                </a:solidFill>
                <a:latin typeface="Comfortaa"/>
                <a:ea typeface="Comfortaa"/>
                <a:cs typeface="Comfortaa"/>
                <a:sym typeface="Comfortaa"/>
              </a:rPr>
              <a:t>Earth &amp; Environmental </a:t>
            </a:r>
            <a:endParaRPr sz="129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SzPts val="605"/>
              <a:buNone/>
            </a:pPr>
            <a:r>
              <a:rPr lang="en" sz="1290" b="1">
                <a:solidFill>
                  <a:schemeClr val="dk1"/>
                </a:solidFill>
                <a:latin typeface="Comfortaa"/>
                <a:ea typeface="Comfortaa"/>
                <a:cs typeface="Comfortaa"/>
                <a:sym typeface="Comfortaa"/>
              </a:rPr>
              <a:t>Engineering</a:t>
            </a:r>
            <a:endParaRPr sz="129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SzPts val="605"/>
              <a:buNone/>
            </a:pPr>
            <a:r>
              <a:rPr lang="en" sz="1290" b="1">
                <a:solidFill>
                  <a:schemeClr val="dk1"/>
                </a:solidFill>
                <a:latin typeface="Comfortaa"/>
                <a:ea typeface="Comfortaa"/>
                <a:cs typeface="Comfortaa"/>
                <a:sym typeface="Comfortaa"/>
              </a:rPr>
              <a:t>Environmental Engineering </a:t>
            </a:r>
            <a:endParaRPr sz="129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SzPts val="605"/>
              <a:buNone/>
            </a:pPr>
            <a:r>
              <a:rPr lang="en" sz="1290" b="1">
                <a:solidFill>
                  <a:schemeClr val="dk1"/>
                </a:solidFill>
                <a:latin typeface="Comfortaa"/>
                <a:ea typeface="Comfortaa"/>
                <a:cs typeface="Comfortaa"/>
                <a:sym typeface="Comfortaa"/>
              </a:rPr>
              <a:t>Intelligent Machines, Robotics, &amp; Systems Software </a:t>
            </a:r>
            <a:endParaRPr sz="129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SzPts val="605"/>
              <a:buNone/>
            </a:pPr>
            <a:r>
              <a:rPr lang="en" sz="1290" b="1">
                <a:solidFill>
                  <a:schemeClr val="dk1"/>
                </a:solidFill>
                <a:latin typeface="Comfortaa"/>
                <a:ea typeface="Comfortaa"/>
                <a:cs typeface="Comfortaa"/>
                <a:sym typeface="Comfortaa"/>
              </a:rPr>
              <a:t>Mathematics &amp; Computational Sciences  </a:t>
            </a:r>
            <a:endParaRPr sz="129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SzPts val="605"/>
              <a:buNone/>
            </a:pPr>
            <a:r>
              <a:rPr lang="en" sz="1290" b="1">
                <a:solidFill>
                  <a:schemeClr val="dk1"/>
                </a:solidFill>
                <a:latin typeface="Comfortaa"/>
                <a:ea typeface="Comfortaa"/>
                <a:cs typeface="Comfortaa"/>
                <a:sym typeface="Comfortaa"/>
              </a:rPr>
              <a:t>Microbiology </a:t>
            </a:r>
            <a:endParaRPr sz="129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SzPts val="605"/>
              <a:buNone/>
            </a:pPr>
            <a:r>
              <a:rPr lang="en" sz="1290" b="1">
                <a:solidFill>
                  <a:schemeClr val="dk1"/>
                </a:solidFill>
                <a:latin typeface="Comfortaa"/>
                <a:ea typeface="Comfortaa"/>
                <a:cs typeface="Comfortaa"/>
                <a:sym typeface="Comfortaa"/>
              </a:rPr>
              <a:t>Physics &amp; Astronomy </a:t>
            </a:r>
            <a:endParaRPr sz="1290" b="1">
              <a:solidFill>
                <a:schemeClr val="dk1"/>
              </a:solidFill>
              <a:latin typeface="Comfortaa"/>
              <a:ea typeface="Comfortaa"/>
              <a:cs typeface="Comfortaa"/>
              <a:sym typeface="Comfortaa"/>
            </a:endParaRPr>
          </a:p>
          <a:p>
            <a:pPr marL="0" lvl="0" indent="0" algn="l" rtl="0">
              <a:lnSpc>
                <a:spcPct val="95000"/>
              </a:lnSpc>
              <a:spcBef>
                <a:spcPts val="1200"/>
              </a:spcBef>
              <a:spcAft>
                <a:spcPts val="1200"/>
              </a:spcAft>
              <a:buSzPts val="605"/>
              <a:buNone/>
            </a:pPr>
            <a:r>
              <a:rPr lang="en" sz="1290" b="1">
                <a:solidFill>
                  <a:schemeClr val="dk1"/>
                </a:solidFill>
                <a:latin typeface="Comfortaa"/>
                <a:ea typeface="Comfortaa"/>
                <a:cs typeface="Comfortaa"/>
                <a:sym typeface="Comfortaa"/>
              </a:rPr>
              <a:t>Plants </a:t>
            </a:r>
            <a:endParaRPr sz="1290" b="1">
              <a:solidFill>
                <a:schemeClr val="dk1"/>
              </a:solidFill>
              <a:latin typeface="Comfortaa"/>
              <a:ea typeface="Comfortaa"/>
              <a:cs typeface="Comfortaa"/>
              <a:sym typeface="Comfortaa"/>
            </a:endParaRPr>
          </a:p>
        </p:txBody>
      </p:sp>
      <p:sp>
        <p:nvSpPr>
          <p:cNvPr id="93" name="Google Shape;93;p19"/>
          <p:cNvSpPr txBox="1">
            <a:spLocks noGrp="1"/>
          </p:cNvSpPr>
          <p:nvPr>
            <p:ph type="body" idx="1"/>
          </p:nvPr>
        </p:nvSpPr>
        <p:spPr>
          <a:xfrm>
            <a:off x="4571988" y="144975"/>
            <a:ext cx="3702900" cy="4873200"/>
          </a:xfrm>
          <a:prstGeom prst="rect">
            <a:avLst/>
          </a:prstGeom>
          <a:solidFill>
            <a:srgbClr val="EEEEEE">
              <a:alpha val="68450"/>
            </a:srgbClr>
          </a:solidFill>
          <a:ln w="38100"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05"/>
              <a:buNone/>
            </a:pPr>
            <a:r>
              <a:rPr lang="en" sz="1290" b="1">
                <a:solidFill>
                  <a:schemeClr val="dk1"/>
                </a:solidFill>
                <a:latin typeface="Comfortaa"/>
                <a:ea typeface="Comfortaa"/>
                <a:cs typeface="Comfortaa"/>
                <a:sym typeface="Comfortaa"/>
              </a:rPr>
              <a:t>Three “passengers” aboard Orion to test spacecraft’s systems and inform future missions with astronauts.</a:t>
            </a:r>
            <a:endParaRPr sz="129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SzPts val="605"/>
              <a:buNone/>
            </a:pPr>
            <a:r>
              <a:rPr lang="en" sz="1290" b="1">
                <a:solidFill>
                  <a:schemeClr val="dk1"/>
                </a:solidFill>
                <a:latin typeface="Comfortaa"/>
                <a:ea typeface="Comfortaa"/>
                <a:cs typeface="Comfortaa"/>
                <a:sym typeface="Comfortaa"/>
              </a:rPr>
              <a:t>Cubesats to search for water, hydrogen, and volatiles on the moon. </a:t>
            </a:r>
            <a:endParaRPr sz="129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SzPts val="605"/>
              <a:buNone/>
            </a:pPr>
            <a:r>
              <a:rPr lang="en" sz="1290" b="1">
                <a:solidFill>
                  <a:schemeClr val="dk1"/>
                </a:solidFill>
                <a:latin typeface="Comfortaa"/>
                <a:ea typeface="Comfortaa"/>
                <a:cs typeface="Comfortaa"/>
                <a:sym typeface="Comfortaa"/>
              </a:rPr>
              <a:t>Small lunar lander to study the moon environment.</a:t>
            </a:r>
            <a:endParaRPr sz="129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Clr>
                <a:schemeClr val="dk1"/>
              </a:buClr>
              <a:buSzPts val="605"/>
              <a:buFont typeface="Arial"/>
              <a:buNone/>
            </a:pPr>
            <a:r>
              <a:rPr lang="en" sz="1290" b="1">
                <a:solidFill>
                  <a:schemeClr val="dk1"/>
                </a:solidFill>
                <a:latin typeface="Comfortaa"/>
                <a:ea typeface="Comfortaa"/>
                <a:cs typeface="Comfortaa"/>
                <a:sym typeface="Comfortaa"/>
              </a:rPr>
              <a:t>Biology: Effects of deep space on the nutritional value of seeds, DNA repair of fungi, adaptation of yeast, and gene expression of algae.</a:t>
            </a:r>
            <a:endParaRPr sz="129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SzPts val="605"/>
              <a:buNone/>
            </a:pPr>
            <a:r>
              <a:rPr lang="en" sz="1290" b="1">
                <a:solidFill>
                  <a:schemeClr val="dk1"/>
                </a:solidFill>
                <a:latin typeface="Comfortaa"/>
                <a:ea typeface="Comfortaa"/>
                <a:cs typeface="Comfortaa"/>
                <a:sym typeface="Comfortaa"/>
              </a:rPr>
              <a:t>Single-celled yeast to measure the impact of deep-space radiation on living organisms over time.</a:t>
            </a:r>
            <a:endParaRPr sz="129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SzPts val="605"/>
              <a:buNone/>
            </a:pPr>
            <a:r>
              <a:rPr lang="en" sz="1290" b="1">
                <a:solidFill>
                  <a:schemeClr val="dk1"/>
                </a:solidFill>
                <a:latin typeface="Comfortaa"/>
                <a:ea typeface="Comfortaa"/>
                <a:cs typeface="Comfortaa"/>
                <a:sym typeface="Comfortaa"/>
              </a:rPr>
              <a:t>Traveling by solar sail to a near-Earth asteroid and taking pictures and other characterizations of its surface.</a:t>
            </a:r>
            <a:endParaRPr sz="129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SzPts val="605"/>
              <a:buNone/>
            </a:pPr>
            <a:r>
              <a:rPr lang="en" sz="1290" b="1">
                <a:solidFill>
                  <a:schemeClr val="dk1"/>
                </a:solidFill>
                <a:latin typeface="Comfortaa"/>
                <a:ea typeface="Comfortaa"/>
                <a:cs typeface="Comfortaa"/>
                <a:sym typeface="Comfortaa"/>
              </a:rPr>
              <a:t>Demonstrating propulsion using plasma thrusters and competing in NASA’s Deep Space Derby</a:t>
            </a:r>
            <a:endParaRPr sz="1290" b="1">
              <a:solidFill>
                <a:schemeClr val="dk1"/>
              </a:solidFill>
              <a:latin typeface="Comfortaa"/>
              <a:ea typeface="Comfortaa"/>
              <a:cs typeface="Comfortaa"/>
              <a:sym typeface="Comfortaa"/>
            </a:endParaRPr>
          </a:p>
          <a:p>
            <a:pPr marL="0" lvl="0" indent="0" algn="l" rtl="0">
              <a:lnSpc>
                <a:spcPct val="95000"/>
              </a:lnSpc>
              <a:spcBef>
                <a:spcPts val="1200"/>
              </a:spcBef>
              <a:spcAft>
                <a:spcPts val="1200"/>
              </a:spcAft>
              <a:buSzPts val="605"/>
              <a:buNone/>
            </a:pPr>
            <a:endParaRPr sz="1290" b="1">
              <a:solidFill>
                <a:schemeClr val="dk1"/>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9" name="Google Shape;9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0" name="Google Shape;100;p20" descr="JFK's Moon Speech, as presented by the Festival of Curiosity (festivalofcuriosity.ie) during Rick O'Shea's panel on JFK's space legacy on 17 July." title="JFK Moon Speech">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1"/>
          <p:cNvSpPr/>
          <p:nvPr/>
        </p:nvSpPr>
        <p:spPr>
          <a:xfrm>
            <a:off x="-65950" y="0"/>
            <a:ext cx="9297900" cy="1549500"/>
          </a:xfrm>
          <a:prstGeom prst="rect">
            <a:avLst/>
          </a:prstGeom>
          <a:solidFill>
            <a:srgbClr val="EEEEEE">
              <a:alpha val="595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1"/>
          <p:cNvSpPr txBox="1"/>
          <p:nvPr/>
        </p:nvSpPr>
        <p:spPr>
          <a:xfrm>
            <a:off x="1393925" y="282138"/>
            <a:ext cx="3321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Comfortaa"/>
                <a:ea typeface="Comfortaa"/>
                <a:cs typeface="Comfortaa"/>
                <a:sym typeface="Comfortaa"/>
              </a:rPr>
              <a:t>What will be your </a:t>
            </a:r>
            <a:endParaRPr sz="2600">
              <a:latin typeface="Comfortaa"/>
              <a:ea typeface="Comfortaa"/>
              <a:cs typeface="Comfortaa"/>
              <a:sym typeface="Comfortaa"/>
            </a:endParaRPr>
          </a:p>
          <a:p>
            <a:pPr marL="0" lvl="0" indent="0" algn="l" rtl="0">
              <a:spcBef>
                <a:spcPts val="0"/>
              </a:spcBef>
              <a:spcAft>
                <a:spcPts val="0"/>
              </a:spcAft>
              <a:buNone/>
            </a:pPr>
            <a:r>
              <a:rPr lang="en" sz="2600">
                <a:latin typeface="Comfortaa"/>
                <a:ea typeface="Comfortaa"/>
                <a:cs typeface="Comfortaa"/>
                <a:sym typeface="Comfortaa"/>
              </a:rPr>
              <a:t>great adventure? </a:t>
            </a:r>
            <a:endParaRPr sz="2600">
              <a:latin typeface="Comfortaa"/>
              <a:ea typeface="Comfortaa"/>
              <a:cs typeface="Comfortaa"/>
              <a:sym typeface="Comfortaa"/>
            </a:endParaRPr>
          </a:p>
        </p:txBody>
      </p:sp>
      <p:pic>
        <p:nvPicPr>
          <p:cNvPr id="107" name="Google Shape;107;p21"/>
          <p:cNvPicPr preferRelativeResize="0"/>
          <p:nvPr/>
        </p:nvPicPr>
        <p:blipFill>
          <a:blip r:embed="rId4">
            <a:alphaModFix/>
          </a:blip>
          <a:stretch>
            <a:fillRect/>
          </a:stretch>
        </p:blipFill>
        <p:spPr>
          <a:xfrm>
            <a:off x="4917900" y="86963"/>
            <a:ext cx="2115975" cy="1375574"/>
          </a:xfrm>
          <a:prstGeom prst="rect">
            <a:avLst/>
          </a:prstGeom>
          <a:noFill/>
          <a:ln>
            <a:noFill/>
          </a:ln>
        </p:spPr>
      </p:pic>
      <p:sp>
        <p:nvSpPr>
          <p:cNvPr id="108" name="Google Shape;108;p21"/>
          <p:cNvSpPr txBox="1"/>
          <p:nvPr/>
        </p:nvSpPr>
        <p:spPr>
          <a:xfrm>
            <a:off x="5165475" y="4615950"/>
            <a:ext cx="364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5"/>
              </a:rPr>
              <a:t>Mentoring Through the Research Process</a:t>
            </a:r>
            <a:r>
              <a:rPr lang="en" u="sng">
                <a:solidFill>
                  <a:schemeClr val="hlink"/>
                </a:solidFill>
                <a:hlinkClick r:id="rId5"/>
              </a:rPr>
              <a:t> </a:t>
            </a: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Google Shape;113;p22"/>
          <p:cNvSpPr txBox="1">
            <a:spLocks noGrp="1"/>
          </p:cNvSpPr>
          <p:nvPr>
            <p:ph type="ctrTitle"/>
          </p:nvPr>
        </p:nvSpPr>
        <p:spPr>
          <a:xfrm>
            <a:off x="311700" y="2571750"/>
            <a:ext cx="8520600" cy="1305300"/>
          </a:xfrm>
          <a:prstGeom prst="rect">
            <a:avLst/>
          </a:prstGeom>
          <a:solidFill>
            <a:srgbClr val="FF00FF">
              <a:alpha val="30950"/>
            </a:srgbClr>
          </a:solidFill>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180">
                <a:solidFill>
                  <a:schemeClr val="lt1"/>
                </a:solidFill>
                <a:latin typeface="Comfortaa"/>
                <a:ea typeface="Comfortaa"/>
                <a:cs typeface="Comfortaa"/>
                <a:sym typeface="Comfortaa"/>
              </a:rPr>
              <a:t>Headwaters Science Institute</a:t>
            </a:r>
            <a:endParaRPr sz="4180">
              <a:solidFill>
                <a:schemeClr val="lt1"/>
              </a:solidFill>
              <a:latin typeface="Comfortaa"/>
              <a:ea typeface="Comfortaa"/>
              <a:cs typeface="Comfortaa"/>
              <a:sym typeface="Comfortaa"/>
            </a:endParaRPr>
          </a:p>
          <a:p>
            <a:pPr marL="0" lvl="0" indent="0" algn="ctr" rtl="0">
              <a:spcBef>
                <a:spcPts val="0"/>
              </a:spcBef>
              <a:spcAft>
                <a:spcPts val="0"/>
              </a:spcAft>
              <a:buSzPts val="990"/>
              <a:buNone/>
            </a:pPr>
            <a:r>
              <a:rPr lang="en" sz="2020" i="1">
                <a:solidFill>
                  <a:schemeClr val="lt1"/>
                </a:solidFill>
                <a:latin typeface="Comfortaa"/>
                <a:ea typeface="Comfortaa"/>
                <a:cs typeface="Comfortaa"/>
                <a:sym typeface="Comfortaa"/>
              </a:rPr>
              <a:t>fostering curiosity through science</a:t>
            </a:r>
            <a:endParaRPr sz="4180">
              <a:solidFill>
                <a:schemeClr val="lt1"/>
              </a:solidFill>
              <a:latin typeface="Comfortaa"/>
              <a:ea typeface="Comfortaa"/>
              <a:cs typeface="Comfortaa"/>
              <a:sym typeface="Comfortaa"/>
            </a:endParaRPr>
          </a:p>
        </p:txBody>
      </p:sp>
      <p:pic>
        <p:nvPicPr>
          <p:cNvPr id="114" name="Google Shape;114;p22"/>
          <p:cNvPicPr preferRelativeResize="0"/>
          <p:nvPr/>
        </p:nvPicPr>
        <p:blipFill>
          <a:blip r:embed="rId4">
            <a:alphaModFix/>
          </a:blip>
          <a:stretch>
            <a:fillRect/>
          </a:stretch>
        </p:blipFill>
        <p:spPr>
          <a:xfrm>
            <a:off x="3121600" y="217878"/>
            <a:ext cx="2890150" cy="2145950"/>
          </a:xfrm>
          <a:prstGeom prst="rect">
            <a:avLst/>
          </a:prstGeom>
          <a:noFill/>
          <a:ln>
            <a:noFill/>
          </a:ln>
        </p:spPr>
      </p:pic>
      <p:sp>
        <p:nvSpPr>
          <p:cNvPr id="115" name="Google Shape;115;p22"/>
          <p:cNvSpPr txBox="1"/>
          <p:nvPr/>
        </p:nvSpPr>
        <p:spPr>
          <a:xfrm>
            <a:off x="0" y="4249850"/>
            <a:ext cx="9144000" cy="9234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lt1"/>
                </a:solidFill>
                <a:latin typeface="Comfortaa"/>
                <a:ea typeface="Comfortaa"/>
                <a:cs typeface="Comfortaa"/>
                <a:sym typeface="Comfortaa"/>
              </a:rPr>
              <a:t>Jenn Cotton</a:t>
            </a:r>
            <a:endParaRPr sz="1600">
              <a:solidFill>
                <a:schemeClr val="lt1"/>
              </a:solidFill>
              <a:latin typeface="Comfortaa"/>
              <a:ea typeface="Comfortaa"/>
              <a:cs typeface="Comfortaa"/>
              <a:sym typeface="Comfortaa"/>
            </a:endParaRPr>
          </a:p>
          <a:p>
            <a:pPr marL="0" lvl="0" indent="0" algn="ctr" rtl="0">
              <a:spcBef>
                <a:spcPts val="0"/>
              </a:spcBef>
              <a:spcAft>
                <a:spcPts val="0"/>
              </a:spcAft>
              <a:buNone/>
            </a:pPr>
            <a:r>
              <a:rPr lang="en" sz="1600">
                <a:solidFill>
                  <a:schemeClr val="lt1"/>
                </a:solidFill>
                <a:latin typeface="Comfortaa"/>
                <a:ea typeface="Comfortaa"/>
                <a:cs typeface="Comfortaa"/>
                <a:sym typeface="Comfortaa"/>
              </a:rPr>
              <a:t>Program and Outreach Manager</a:t>
            </a:r>
            <a:endParaRPr sz="1600">
              <a:solidFill>
                <a:schemeClr val="lt1"/>
              </a:solidFill>
              <a:latin typeface="Comfortaa"/>
              <a:ea typeface="Comfortaa"/>
              <a:cs typeface="Comfortaa"/>
              <a:sym typeface="Comfortaa"/>
            </a:endParaRPr>
          </a:p>
          <a:p>
            <a:pPr marL="0" lvl="0" indent="0" algn="ctr" rtl="0">
              <a:spcBef>
                <a:spcPts val="0"/>
              </a:spcBef>
              <a:spcAft>
                <a:spcPts val="0"/>
              </a:spcAft>
              <a:buNone/>
            </a:pPr>
            <a:r>
              <a:rPr lang="en" sz="1600">
                <a:solidFill>
                  <a:schemeClr val="lt1"/>
                </a:solidFill>
                <a:latin typeface="Comfortaa"/>
                <a:ea typeface="Comfortaa"/>
                <a:cs typeface="Comfortaa"/>
                <a:sym typeface="Comfortaa"/>
              </a:rPr>
              <a:t>jenn@headwatersscienceinstitute.org</a:t>
            </a:r>
            <a:endParaRPr sz="1600">
              <a:solidFill>
                <a:schemeClr val="lt1"/>
              </a:solidFill>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220</Words>
  <Application>Microsoft Office PowerPoint</Application>
  <PresentationFormat>On-screen Show (16:9)</PresentationFormat>
  <Paragraphs>37</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Comfortaa</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Headwaters Science Institute fostering curiosity through science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Besley</dc:creator>
  <cp:lastModifiedBy>Nancy Besley</cp:lastModifiedBy>
  <cp:revision>1</cp:revision>
  <dcterms:modified xsi:type="dcterms:W3CDTF">2022-08-30T13:40:03Z</dcterms:modified>
</cp:coreProperties>
</file>