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59" r:id="rId3"/>
    <p:sldId id="262" r:id="rId4"/>
    <p:sldId id="261" r:id="rId5"/>
    <p:sldId id="260" r:id="rId6"/>
    <p:sldId id="263" r:id="rId7"/>
    <p:sldId id="264" r:id="rId8"/>
    <p:sldId id="265" r:id="rId9"/>
    <p:sldId id="266" r:id="rId10"/>
    <p:sldId id="269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riosi II, William J." initials="FIWJ" lastIdx="1" clrIdx="0">
    <p:extLst>
      <p:ext uri="{19B8F6BF-5375-455C-9EA6-DF929625EA0E}">
        <p15:presenceInfo xmlns:p15="http://schemas.microsoft.com/office/powerpoint/2012/main" userId="S::furioswj@myscps.us::480a3949-bec6-43ae-8fa5-eaf3a18f8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72D74-7B85-4DA3-9410-0B3CAADBFC37}" type="datetimeFigureOut">
              <a:rPr lang="en-US" smtClean="0"/>
              <a:t>8/30/2022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EFFBF-1685-4D9A-8A3B-790AB7239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4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 QS form needed for BSL-1 projects?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EFFBF-1685-4D9A-8A3B-790AB7239F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70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 QS form needed for BSL-1 projects?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EFFBF-1685-4D9A-8A3B-790AB7239F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 QS form needed for BSL-1 projects?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EFFBF-1685-4D9A-8A3B-790AB7239F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44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 QS form needed for BSL-1 projects?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EFFBF-1685-4D9A-8A3B-790AB7239F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6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a QS form needed for BSL-1 projects?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9EFFBF-1685-4D9A-8A3B-790AB7239F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61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pic>
        <p:nvPicPr>
          <p:cNvPr id="7" name="Picture 6" descr="PPT Page - Fro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1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2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8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7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5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5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A75037-6BC4-438B-A197-B7D21F33E6D1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8/30/2022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5B07E3-6A45-4EB5-B6DE-58E11951EE41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7" name="Picture 6" descr="PPT Page - Interior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99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Tm="4000">
        <p14:reveal/>
      </p:transition>
    </mc:Choice>
    <mc:Fallback xmlns="">
      <p:transition spd="slow" advTm="4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6176B3-9CED-4C43-957D-877BC36D6AB5}"/>
              </a:ext>
            </a:extLst>
          </p:cNvPr>
          <p:cNvSpPr txBox="1"/>
          <p:nvPr/>
        </p:nvSpPr>
        <p:spPr>
          <a:xfrm>
            <a:off x="1028700" y="2209800"/>
            <a:ext cx="708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Potentially Hazardous Biological Agents</a:t>
            </a:r>
          </a:p>
          <a:p>
            <a:pPr algn="ctr"/>
            <a:r>
              <a:rPr lang="en-US" sz="4400" b="1">
                <a:solidFill>
                  <a:schemeClr val="bg1"/>
                </a:solidFill>
              </a:rPr>
              <a:t>(PHBA)</a:t>
            </a:r>
          </a:p>
        </p:txBody>
      </p:sp>
      <p:pic>
        <p:nvPicPr>
          <p:cNvPr id="1028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9E119AAC-581F-F341-9D92-2F42CA668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20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Form 6B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1217" y="1463574"/>
            <a:ext cx="3774528" cy="420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solidFill>
                  <a:prstClr val="black"/>
                </a:solidFill>
              </a:rPr>
              <a:t>If working with tissues, then a </a:t>
            </a:r>
            <a:r>
              <a:rPr lang="en-US" altLang="en-US" sz="2000" b="1">
                <a:solidFill>
                  <a:prstClr val="black"/>
                </a:solidFill>
              </a:rPr>
              <a:t>both</a:t>
            </a:r>
            <a:r>
              <a:rPr lang="en-US" altLang="en-US" sz="2000">
                <a:solidFill>
                  <a:prstClr val="black"/>
                </a:solidFill>
              </a:rPr>
              <a:t> a Form 6A and 6B are required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solidFill>
                  <a:prstClr val="black"/>
                </a:solidFill>
              </a:rPr>
              <a:t>Must be completed by the Qualified Scientist or Designated Supervisor and dated </a:t>
            </a:r>
            <a:r>
              <a:rPr lang="en-US" altLang="en-US" sz="2000" b="1">
                <a:solidFill>
                  <a:prstClr val="black"/>
                </a:solidFill>
              </a:rPr>
              <a:t>BEFORE</a:t>
            </a:r>
            <a:r>
              <a:rPr lang="en-US" altLang="en-US" sz="2000">
                <a:solidFill>
                  <a:prstClr val="black"/>
                </a:solidFill>
              </a:rPr>
              <a:t> any experimental work is started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Must be included in paperwork submitted for the approval by school SRC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96F0F-8921-D844-B748-54F31A40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95" y="1463574"/>
            <a:ext cx="4034846" cy="5165826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165CF3-B8EE-F433-15BE-0A510748C4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001" y="1524000"/>
            <a:ext cx="3836199" cy="495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6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PHBA Projects at Non-School Sites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1216" y="1463574"/>
            <a:ext cx="8618484" cy="460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solidFill>
                  <a:prstClr val="black"/>
                </a:solidFill>
              </a:rPr>
              <a:t>If a student is performing PHBA research at a location other than the student’s school, the project paperwork </a:t>
            </a:r>
            <a:r>
              <a:rPr lang="en-US" altLang="en-US" sz="2000" b="1">
                <a:solidFill>
                  <a:prstClr val="black"/>
                </a:solidFill>
              </a:rPr>
              <a:t>must</a:t>
            </a:r>
            <a:r>
              <a:rPr lang="en-US" altLang="en-US" sz="2000">
                <a:solidFill>
                  <a:prstClr val="black"/>
                </a:solidFill>
              </a:rPr>
              <a:t> have the following: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Prior to initiation of research: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>
                <a:solidFill>
                  <a:prstClr val="black"/>
                </a:solidFill>
              </a:rPr>
              <a:t>Completed BSL-1 or BSL-2 Checklist (if not done at an RRI)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>
                <a:solidFill>
                  <a:prstClr val="black"/>
                </a:solidFill>
              </a:rPr>
              <a:t>Letter of pre-approval on institutional letterhead by the appropriate administrator (such as a dean or department chair for college or university) with complete contact information.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1600" b="1">
                <a:solidFill>
                  <a:prstClr val="black"/>
                </a:solidFill>
              </a:rPr>
              <a:t>NOTE: </a:t>
            </a:r>
            <a:r>
              <a:rPr lang="en-US" altLang="en-US" sz="1600">
                <a:solidFill>
                  <a:prstClr val="black"/>
                </a:solidFill>
              </a:rPr>
              <a:t>The signatory administrator cannot also serve as Adult Sponsor, Qualified Scientist, Designated Supervisor, or School SRC member for the project.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After completion of research: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>
                <a:solidFill>
                  <a:prstClr val="black"/>
                </a:solidFill>
              </a:rPr>
              <a:t>Form 1C - Regulated Research Institution/Industrial Setting Form </a:t>
            </a:r>
          </a:p>
        </p:txBody>
      </p:sp>
    </p:spTree>
    <p:extLst>
      <p:ext uri="{BB962C8B-B14F-4D97-AF65-F5344CB8AC3E}">
        <p14:creationId xmlns:p14="http://schemas.microsoft.com/office/powerpoint/2010/main" val="13803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Ask us!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1216" y="1975061"/>
            <a:ext cx="8618484" cy="3341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prstClr val="black"/>
                </a:solidFill>
              </a:rPr>
              <a:t>If you have </a:t>
            </a:r>
            <a:r>
              <a:rPr lang="en-US" altLang="en-US" sz="3600" b="1">
                <a:solidFill>
                  <a:prstClr val="black"/>
                </a:solidFill>
              </a:rPr>
              <a:t>ANY</a:t>
            </a:r>
            <a:r>
              <a:rPr lang="en-US" altLang="en-US" sz="3600">
                <a:solidFill>
                  <a:prstClr val="black"/>
                </a:solidFill>
              </a:rPr>
              <a:t> questions regarding PHBA procedures or projects, </a:t>
            </a:r>
            <a:r>
              <a:rPr lang="en-US" altLang="en-US" sz="3600" b="1">
                <a:solidFill>
                  <a:prstClr val="black"/>
                </a:solidFill>
              </a:rPr>
              <a:t>please ask us </a:t>
            </a:r>
            <a:r>
              <a:rPr lang="en-US" altLang="en-US" sz="3600">
                <a:solidFill>
                  <a:prstClr val="black"/>
                </a:solidFill>
              </a:rPr>
              <a:t>(and do so </a:t>
            </a:r>
            <a:r>
              <a:rPr lang="en-US" altLang="en-US" sz="3600" i="1">
                <a:solidFill>
                  <a:prstClr val="black"/>
                </a:solidFill>
              </a:rPr>
              <a:t>before</a:t>
            </a:r>
            <a:r>
              <a:rPr lang="en-US" altLang="en-US" sz="3600">
                <a:solidFill>
                  <a:prstClr val="black"/>
                </a:solidFill>
              </a:rPr>
              <a:t> the research begins)!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360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3600">
                <a:solidFill>
                  <a:prstClr val="black"/>
                </a:solidFill>
              </a:rPr>
              <a:t>We are more than happy to screen procedures and make suggestions.</a:t>
            </a:r>
          </a:p>
        </p:txBody>
      </p:sp>
    </p:spTree>
    <p:extLst>
      <p:ext uri="{BB962C8B-B14F-4D97-AF65-F5344CB8AC3E}">
        <p14:creationId xmlns:p14="http://schemas.microsoft.com/office/powerpoint/2010/main" val="127974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533400" y="18871"/>
            <a:ext cx="666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Potentially Hazardous Biological Agents - Microorganisms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Studies involving </a:t>
            </a:r>
            <a:r>
              <a:rPr lang="en-US" sz="2200" b="1">
                <a:solidFill>
                  <a:schemeClr val="bg1"/>
                </a:solidFill>
              </a:rPr>
              <a:t>bacteria</a:t>
            </a:r>
            <a:r>
              <a:rPr lang="en-US" sz="2200">
                <a:solidFill>
                  <a:schemeClr val="bg1"/>
                </a:solidFill>
              </a:rPr>
              <a:t>, </a:t>
            </a:r>
            <a:r>
              <a:rPr lang="en-US" sz="2200" b="1">
                <a:solidFill>
                  <a:schemeClr val="bg1"/>
                </a:solidFill>
              </a:rPr>
              <a:t>fungi</a:t>
            </a:r>
            <a:r>
              <a:rPr lang="en-US" sz="2200">
                <a:solidFill>
                  <a:schemeClr val="bg1"/>
                </a:solidFill>
              </a:rPr>
              <a:t>, </a:t>
            </a:r>
            <a:r>
              <a:rPr lang="en-US" sz="2200" b="1">
                <a:solidFill>
                  <a:schemeClr val="bg1"/>
                </a:solidFill>
              </a:rPr>
              <a:t>viruses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ALL studies involving the above require a risk assessment to determine biosafety level (BSL), which factors in…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BSL determination of the organism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Techniques involved with culturing and handling the organism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BSL: </a:t>
            </a:r>
            <a:r>
              <a:rPr lang="en-US" sz="2200">
                <a:solidFill>
                  <a:schemeClr val="bg1"/>
                </a:solidFill>
              </a:rPr>
              <a:t>Defines potential level of harm, injury or disease to plants, animals or humans and involves…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Assignment of biological agent and actual procedure to risk group  (BSL designation)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Risk group will determine the required level of containment (BSL-1 or BSL-2 laboratory)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Qualified expertise of adult(s)</a:t>
            </a:r>
          </a:p>
        </p:txBody>
      </p:sp>
    </p:spTree>
    <p:extLst>
      <p:ext uri="{BB962C8B-B14F-4D97-AF65-F5344CB8AC3E}">
        <p14:creationId xmlns:p14="http://schemas.microsoft.com/office/powerpoint/2010/main" val="337956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44932" y="5728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Biosafety Levels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5301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b="0" i="0">
                <a:solidFill>
                  <a:srgbClr val="201F1E"/>
                </a:solidFill>
                <a:effectLst/>
              </a:rPr>
              <a:t>Biosafety levels involve both</a:t>
            </a:r>
            <a:r>
              <a:rPr lang="en-US" i="0">
                <a:solidFill>
                  <a:srgbClr val="201F1E"/>
                </a:solidFill>
                <a:effectLst/>
              </a:rPr>
              <a:t> </a:t>
            </a:r>
            <a:r>
              <a:rPr lang="en-US" i="1">
                <a:solidFill>
                  <a:srgbClr val="201F1E"/>
                </a:solidFill>
                <a:effectLst/>
              </a:rPr>
              <a:t>procedures</a:t>
            </a:r>
            <a:r>
              <a:rPr lang="en-US">
                <a:solidFill>
                  <a:srgbClr val="201F1E"/>
                </a:solidFill>
                <a:effectLst/>
              </a:rPr>
              <a:t> AND </a:t>
            </a:r>
            <a:r>
              <a:rPr lang="en-US" i="1">
                <a:solidFill>
                  <a:srgbClr val="201F1E"/>
                </a:solidFill>
                <a:effectLst/>
              </a:rPr>
              <a:t>microorganisms</a:t>
            </a:r>
            <a:r>
              <a:rPr lang="en-US">
                <a:solidFill>
                  <a:srgbClr val="201F1E"/>
                </a:solidFill>
                <a:effectLst/>
              </a:rPr>
              <a:t>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b="1" i="0">
                <a:solidFill>
                  <a:srgbClr val="201F1E"/>
                </a:solidFill>
                <a:effectLst/>
              </a:rPr>
              <a:t>BSL 1 Studies </a:t>
            </a:r>
            <a:r>
              <a:rPr lang="en-US" b="0" i="0">
                <a:solidFill>
                  <a:srgbClr val="201F1E"/>
                </a:solidFill>
                <a:effectLst/>
              </a:rPr>
              <a:t>(including use of E. coli K12)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Must be conducted in a certified BSL-1 laboratory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Must use appropriate PPE, including lab coat, gloves, goggles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Cannot involve procedures in which organisms are </a:t>
            </a:r>
            <a:r>
              <a:rPr lang="en-US" sz="1400" b="0" i="0" err="1">
                <a:solidFill>
                  <a:srgbClr val="201F1E"/>
                </a:solidFill>
                <a:effectLst/>
              </a:rPr>
              <a:t>subcultured</a:t>
            </a:r>
            <a:r>
              <a:rPr lang="en-US" sz="1400" b="0" i="0">
                <a:solidFill>
                  <a:srgbClr val="201F1E"/>
                </a:solidFill>
                <a:effectLst/>
              </a:rPr>
              <a:t> or plates opened (except for proper disposal by designated supervisor)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b="1" i="0">
                <a:solidFill>
                  <a:srgbClr val="201F1E"/>
                </a:solidFill>
                <a:effectLst/>
              </a:rPr>
              <a:t>BSL 2 Studies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Cannot be performed by Junior Division Researchers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Must be conducted in a certified BSL-2 laboratory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 b="0" i="0">
                <a:solidFill>
                  <a:srgbClr val="201F1E"/>
                </a:solidFill>
                <a:effectLst/>
              </a:rPr>
              <a:t>Must use appropriate PPE, including lab coat, gloves, goggles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>
                <a:solidFill>
                  <a:schemeClr val="bg1"/>
                </a:solidFill>
              </a:rPr>
              <a:t>Must be supervised by a qualified scientist who possesses at least a masters degree or higher </a:t>
            </a:r>
            <a:r>
              <a:rPr lang="en-US" sz="1400" i="1">
                <a:solidFill>
                  <a:schemeClr val="bg1"/>
                </a:solidFill>
              </a:rPr>
              <a:t>in microbiology or a pure science related to microbiology</a:t>
            </a:r>
            <a:r>
              <a:rPr lang="en-US" sz="1400">
                <a:solidFill>
                  <a:schemeClr val="bg1"/>
                </a:solidFill>
              </a:rPr>
              <a:t> with specific training in microbiological techniques OR a scientific professional meeting the characteristics on p. 5 of the ISEF rulebook (documentation of experience and expertise required)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1400">
                <a:solidFill>
                  <a:srgbClr val="201F1E"/>
                </a:solidFill>
              </a:rPr>
              <a:t>Includes any procedure that involves the opening of a culturing vessel (ex. Petri dish, culture tube, or flask) after inoculation.</a:t>
            </a:r>
            <a:endParaRPr lang="en-US" sz="1400" b="0" i="0">
              <a:solidFill>
                <a:srgbClr val="201F1E"/>
              </a:solidFill>
              <a:effectLst/>
            </a:endParaRP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b="1" i="0">
                <a:solidFill>
                  <a:srgbClr val="201F1E"/>
                </a:solidFill>
                <a:effectLst/>
              </a:rPr>
              <a:t>BSL 3 and BSL 4 Studies: PROHIBITED.</a:t>
            </a:r>
            <a:endParaRPr lang="en-US" b="0" i="0">
              <a:solidFill>
                <a:srgbClr val="201F1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47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44932" y="572869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PHBA Minimum Required Expertise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RE: Qualified expertise of adult(s)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BSL-1 projects must be supervised by a </a:t>
            </a:r>
            <a:r>
              <a:rPr lang="en-US" sz="2200" b="1">
                <a:solidFill>
                  <a:schemeClr val="bg1"/>
                </a:solidFill>
              </a:rPr>
              <a:t>Designated Supervisor (DS)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A DS must possess at least a bachelors degree and  specific training in microbiological techniques.</a:t>
            </a:r>
          </a:p>
          <a:p>
            <a:pPr marL="800100" lvl="1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BSL-2 projects must be supervised by a </a:t>
            </a:r>
            <a:r>
              <a:rPr lang="en-US" sz="2200" b="1">
                <a:solidFill>
                  <a:schemeClr val="bg1"/>
                </a:solidFill>
              </a:rPr>
              <a:t>Qualified Scientist (QS)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A QS must possess at least a masters degree or higher </a:t>
            </a:r>
            <a:r>
              <a:rPr lang="en-US" sz="2200" i="1">
                <a:solidFill>
                  <a:schemeClr val="bg1"/>
                </a:solidFill>
              </a:rPr>
              <a:t>in microbiology or a pure science related to microbiology</a:t>
            </a:r>
            <a:r>
              <a:rPr lang="en-US" sz="2200">
                <a:solidFill>
                  <a:schemeClr val="bg1"/>
                </a:solidFill>
              </a:rPr>
              <a:t> with specific training in microbiological techniques.</a:t>
            </a:r>
          </a:p>
          <a:p>
            <a:pPr marL="1257300" lvl="2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 b="1">
                <a:solidFill>
                  <a:schemeClr val="bg1"/>
                </a:solidFill>
              </a:rPr>
              <a:t>AND/OR</a:t>
            </a:r>
            <a:r>
              <a:rPr lang="en-US" sz="2200">
                <a:solidFill>
                  <a:schemeClr val="bg1"/>
                </a:solidFill>
              </a:rPr>
              <a:t> be a scientific professional </a:t>
            </a:r>
            <a:r>
              <a:rPr lang="en-US" sz="2400">
                <a:solidFill>
                  <a:schemeClr val="bg1"/>
                </a:solidFill>
              </a:rPr>
              <a:t>meeting the characteristics on p. 5 of the ISEF rulebook (documentation of experience and expertise required)</a:t>
            </a:r>
            <a:endParaRPr lang="en-U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2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For ALL Studies Involving PHBA’s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have prior approval by a scientific review committee (SRC).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be conducted in a laboratory environment, </a:t>
            </a:r>
            <a:r>
              <a:rPr lang="en-US" sz="2200" b="1">
                <a:solidFill>
                  <a:schemeClr val="bg1"/>
                </a:solidFill>
              </a:rPr>
              <a:t>NOT</a:t>
            </a:r>
            <a:r>
              <a:rPr lang="en-US" sz="2200">
                <a:solidFill>
                  <a:schemeClr val="bg1"/>
                </a:solidFill>
              </a:rPr>
              <a:t> at home.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use appropriate </a:t>
            </a:r>
            <a:r>
              <a:rPr lang="en-US" sz="2200" b="1">
                <a:solidFill>
                  <a:schemeClr val="bg1"/>
                </a:solidFill>
              </a:rPr>
              <a:t>personal protective equipment </a:t>
            </a:r>
            <a:r>
              <a:rPr lang="en-US" sz="2200">
                <a:solidFill>
                  <a:schemeClr val="bg1"/>
                </a:solidFill>
              </a:rPr>
              <a:t>(PPE), including but not limited to:</a:t>
            </a:r>
          </a:p>
          <a:p>
            <a:pPr marL="800100" lvl="1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chemeClr val="bg1"/>
                </a:solidFill>
              </a:rPr>
              <a:t>Lab coat</a:t>
            </a:r>
          </a:p>
          <a:p>
            <a:pPr marL="800100" lvl="1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chemeClr val="bg1"/>
                </a:solidFill>
              </a:rPr>
              <a:t>Gloves</a:t>
            </a:r>
          </a:p>
          <a:p>
            <a:pPr marL="800100" lvl="1" indent="-342900">
              <a:spcAft>
                <a:spcPts val="900"/>
              </a:spcAft>
              <a:buFont typeface="Courier New" panose="02070309020205020404" pitchFamily="49" charset="0"/>
              <a:buChar char="o"/>
            </a:pPr>
            <a:r>
              <a:rPr lang="en-US" sz="2200">
                <a:solidFill>
                  <a:schemeClr val="bg1"/>
                </a:solidFill>
              </a:rPr>
              <a:t>Goggles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have a research plan, which documents aseptic procedures in detail.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document proper disposal techniques, in detail.</a:t>
            </a:r>
          </a:p>
          <a:p>
            <a:pPr marL="342900" indent="-342900">
              <a:spcAft>
                <a:spcPts val="900"/>
              </a:spcAft>
              <a:buFont typeface="Wingdings" pitchFamily="2" charset="2"/>
              <a:buChar char="§"/>
            </a:pPr>
            <a:r>
              <a:rPr lang="en-US" sz="2200">
                <a:solidFill>
                  <a:schemeClr val="bg1"/>
                </a:solidFill>
              </a:rPr>
              <a:t>Must have a standard microbiological procedures reference in the bibliography.</a:t>
            </a:r>
          </a:p>
        </p:txBody>
      </p:sp>
    </p:spTree>
    <p:extLst>
      <p:ext uri="{BB962C8B-B14F-4D97-AF65-F5344CB8AC3E}">
        <p14:creationId xmlns:p14="http://schemas.microsoft.com/office/powerpoint/2010/main" val="40244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SSEF Rules Supplement for PHBAs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4996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 dirty="0">
                <a:solidFill>
                  <a:prstClr val="black"/>
                </a:solidFill>
              </a:rPr>
              <a:t>Prohibited Research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Any research involving </a:t>
            </a:r>
            <a:r>
              <a:rPr lang="en-US" altLang="en-US" sz="2000">
                <a:solidFill>
                  <a:prstClr val="black"/>
                </a:solidFill>
              </a:rPr>
              <a:t>coronavirus particles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b="1" dirty="0">
                <a:solidFill>
                  <a:prstClr val="black"/>
                </a:solidFill>
              </a:rPr>
              <a:t>Junior Division: </a:t>
            </a:r>
            <a:r>
              <a:rPr lang="en-US" altLang="en-US" sz="2000" dirty="0">
                <a:solidFill>
                  <a:prstClr val="black"/>
                </a:solidFill>
              </a:rPr>
              <a:t>Research conducted on </a:t>
            </a:r>
            <a:r>
              <a:rPr lang="en-US" altLang="en-US" sz="2000" i="1" dirty="0">
                <a:solidFill>
                  <a:prstClr val="black"/>
                </a:solidFill>
              </a:rPr>
              <a:t>any</a:t>
            </a:r>
            <a:r>
              <a:rPr lang="en-US" altLang="en-US" sz="2000" dirty="0">
                <a:solidFill>
                  <a:prstClr val="black"/>
                </a:solidFill>
              </a:rPr>
              <a:t> viruses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Use of wild-collected mushrooms 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Use of carbapenem-resistant Enterobacteriaceae (CRE), methicillin-resistant </a:t>
            </a:r>
            <a:r>
              <a:rPr lang="en-US" altLang="en-US" sz="2000" i="1" dirty="0">
                <a:solidFill>
                  <a:prstClr val="black"/>
                </a:solidFill>
              </a:rPr>
              <a:t>Staphylococcus aureus </a:t>
            </a:r>
            <a:r>
              <a:rPr lang="en-US" altLang="en-US" sz="2000" dirty="0">
                <a:solidFill>
                  <a:prstClr val="black"/>
                </a:solidFill>
              </a:rPr>
              <a:t>(MRSA), vancomycin-resistant Enterococci (VRE), or Klebsiella pneumonia </a:t>
            </a:r>
            <a:r>
              <a:rPr lang="en-US" altLang="en-US" sz="2000" dirty="0" err="1">
                <a:solidFill>
                  <a:prstClr val="black"/>
                </a:solidFill>
              </a:rPr>
              <a:t>carbapenamase</a:t>
            </a:r>
            <a:r>
              <a:rPr lang="en-US" altLang="en-US" sz="2000" dirty="0">
                <a:solidFill>
                  <a:prstClr val="black"/>
                </a:solidFill>
              </a:rPr>
              <a:t> (KPC) producing bacteria and other related resistant microbes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Projects designed to produce multiagent or multiple drug-resistant strains of organisms</a:t>
            </a:r>
            <a:endParaRPr lang="en-US" altLang="en-US" sz="2000" b="1" dirty="0">
              <a:solidFill>
                <a:prstClr val="black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Subculturing from microbial fuel cells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prstClr val="black"/>
                </a:solidFill>
              </a:rPr>
              <a:t>Unless conducted at a Regulated Research Institution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 dirty="0">
                <a:solidFill>
                  <a:prstClr val="black"/>
                </a:solidFill>
              </a:rPr>
              <a:t>Projects involving emerging pathogens carried by arthropod vectors (mosquitoes, flies)</a:t>
            </a:r>
          </a:p>
        </p:txBody>
      </p:sp>
    </p:spTree>
    <p:extLst>
      <p:ext uri="{BB962C8B-B14F-4D97-AF65-F5344CB8AC3E}">
        <p14:creationId xmlns:p14="http://schemas.microsoft.com/office/powerpoint/2010/main" val="4152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Special Notes on PHBA’s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422728" cy="523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>
                <a:solidFill>
                  <a:prstClr val="black"/>
                </a:solidFill>
              </a:rPr>
              <a:t>Naturally occurring plant pathogens may be studied at home, but </a:t>
            </a:r>
            <a:r>
              <a:rPr lang="en-US" altLang="en-US" b="1">
                <a:solidFill>
                  <a:prstClr val="black"/>
                </a:solidFill>
              </a:rPr>
              <a:t>may not </a:t>
            </a:r>
            <a:r>
              <a:rPr lang="en-US" altLang="en-US">
                <a:solidFill>
                  <a:prstClr val="black"/>
                </a:solidFill>
              </a:rPr>
              <a:t>be cultured or introduced into a home/garden environment.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>
                <a:solidFill>
                  <a:prstClr val="black"/>
                </a:solidFill>
              </a:rPr>
              <a:t>A project </a:t>
            </a:r>
            <a:r>
              <a:rPr lang="en-US" altLang="en-US" b="1">
                <a:solidFill>
                  <a:prstClr val="black"/>
                </a:solidFill>
              </a:rPr>
              <a:t>must</a:t>
            </a:r>
            <a:r>
              <a:rPr lang="en-US" altLang="en-US">
                <a:solidFill>
                  <a:prstClr val="black"/>
                </a:solidFill>
              </a:rPr>
              <a:t> include PHBA procedures and paperwork if microorganisms are used in any way in the project, even if the focus of the project is not the microorganisms themselves.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 i="1" err="1">
                <a:solidFill>
                  <a:prstClr val="black"/>
                </a:solidFill>
              </a:rPr>
              <a:t>Ie</a:t>
            </a:r>
            <a:r>
              <a:rPr lang="en-US" altLang="en-US" i="1">
                <a:solidFill>
                  <a:prstClr val="black"/>
                </a:solidFill>
              </a:rPr>
              <a:t>. P</a:t>
            </a:r>
            <a:r>
              <a:rPr lang="en-US" altLang="en-US">
                <a:solidFill>
                  <a:prstClr val="black"/>
                </a:solidFill>
              </a:rPr>
              <a:t>rojects using </a:t>
            </a:r>
            <a:r>
              <a:rPr lang="en-US" altLang="en-US" i="1">
                <a:solidFill>
                  <a:prstClr val="black"/>
                </a:solidFill>
              </a:rPr>
              <a:t>C. elegans </a:t>
            </a:r>
            <a:r>
              <a:rPr lang="en-US" altLang="en-US">
                <a:solidFill>
                  <a:prstClr val="black"/>
                </a:solidFill>
              </a:rPr>
              <a:t>must include PHBA considerations since the worm feeds on a culture of </a:t>
            </a:r>
            <a:r>
              <a:rPr lang="en-US" altLang="en-US" i="1">
                <a:solidFill>
                  <a:prstClr val="black"/>
                </a:solidFill>
              </a:rPr>
              <a:t>E. coli </a:t>
            </a:r>
            <a:r>
              <a:rPr lang="en-US" altLang="en-US">
                <a:solidFill>
                  <a:prstClr val="black"/>
                </a:solidFill>
              </a:rPr>
              <a:t>(to grow the worm, you must grow the microorganism)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b="1">
                <a:solidFill>
                  <a:prstClr val="black"/>
                </a:solidFill>
              </a:rPr>
              <a:t>Unknown organisms collected from the environment: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b="1">
                <a:solidFill>
                  <a:prstClr val="black"/>
                </a:solidFill>
              </a:rPr>
              <a:t>It is BSL-1 if…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prstClr val="black"/>
                </a:solidFill>
              </a:rPr>
              <a:t>Organisms cultured in plastic petri dish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prstClr val="black"/>
                </a:solidFill>
              </a:rPr>
              <a:t>Culture dish remains sealed throughout experiment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prstClr val="black"/>
                </a:solidFill>
              </a:rPr>
              <a:t>Culture dish disposed of in appropriate manner [by DS, first submerged in 10% bleach solution and then opened while submerged]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b="1">
                <a:solidFill>
                  <a:prstClr val="black"/>
                </a:solidFill>
              </a:rPr>
              <a:t>It is BSL-2 if…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prstClr val="black"/>
                </a:solidFill>
              </a:rPr>
              <a:t>Petri dish is opened for examination or subculture</a:t>
            </a:r>
            <a:endParaRPr lang="en-US" alt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Required Forms for PHBA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6472" y="1353509"/>
            <a:ext cx="8613228" cy="4826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Form 2—</a:t>
            </a:r>
            <a:r>
              <a:rPr lang="en-US" altLang="en-US" sz="2000">
                <a:solidFill>
                  <a:prstClr val="black"/>
                </a:solidFill>
              </a:rPr>
              <a:t>Qualified Scientist form 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>
                <a:solidFill>
                  <a:prstClr val="black"/>
                </a:solidFill>
              </a:rPr>
              <a:t>if applicable; </a:t>
            </a:r>
            <a:r>
              <a:rPr lang="en-US" altLang="en-US" sz="2000" b="1">
                <a:solidFill>
                  <a:prstClr val="black"/>
                </a:solidFill>
              </a:rPr>
              <a:t>required</a:t>
            </a:r>
            <a:r>
              <a:rPr lang="en-US" altLang="en-US" sz="2000">
                <a:solidFill>
                  <a:prstClr val="black"/>
                </a:solidFill>
              </a:rPr>
              <a:t> for BSL-2 projects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Form 3—</a:t>
            </a:r>
            <a:r>
              <a:rPr lang="en-US" altLang="en-US" sz="2000">
                <a:solidFill>
                  <a:prstClr val="black"/>
                </a:solidFill>
              </a:rPr>
              <a:t>Risk Assessment form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Form 6A—</a:t>
            </a:r>
            <a:r>
              <a:rPr lang="en-US" altLang="en-US" sz="2000">
                <a:solidFill>
                  <a:prstClr val="black"/>
                </a:solidFill>
              </a:rPr>
              <a:t>Potentially Hazardous Biological Agents Risk Assessment Form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BSL-1 </a:t>
            </a:r>
            <a:r>
              <a:rPr lang="en-US" altLang="en-US" sz="2000">
                <a:solidFill>
                  <a:prstClr val="black"/>
                </a:solidFill>
              </a:rPr>
              <a:t>or</a:t>
            </a:r>
            <a:r>
              <a:rPr lang="en-US" altLang="en-US" sz="2000" b="1">
                <a:solidFill>
                  <a:prstClr val="black"/>
                </a:solidFill>
              </a:rPr>
              <a:t> BSL-2 Checklist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Form 1C — </a:t>
            </a:r>
            <a:r>
              <a:rPr lang="en-US" altLang="en-US" sz="2000">
                <a:solidFill>
                  <a:prstClr val="black"/>
                </a:solidFill>
              </a:rPr>
              <a:t>Regulated Research Institution/Industrial Setting form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altLang="en-US" sz="2000">
                <a:solidFill>
                  <a:prstClr val="black"/>
                </a:solidFill>
              </a:rPr>
              <a:t>if applicable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4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19 Fair Information - Preparing for the 2019 Event! - SSEF Florida">
            <a:extLst>
              <a:ext uri="{FF2B5EF4-FFF2-40B4-BE49-F238E27FC236}">
                <a16:creationId xmlns:a16="http://schemas.microsoft.com/office/drawing/2014/main" id="{A46635C8-3FCE-F741-928F-691A207AE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2400"/>
            <a:ext cx="182880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8719E29-A18E-334B-AD0E-897C888CA4EB}"/>
              </a:ext>
            </a:extLst>
          </p:cNvPr>
          <p:cNvCxnSpPr/>
          <p:nvPr/>
        </p:nvCxnSpPr>
        <p:spPr>
          <a:xfrm>
            <a:off x="533400" y="1219200"/>
            <a:ext cx="6667500" cy="0"/>
          </a:xfrm>
          <a:prstGeom prst="line">
            <a:avLst/>
          </a:prstGeom>
          <a:ln w="76200">
            <a:solidFill>
              <a:srgbClr val="2527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C15E4AF-11A4-5A42-8CE8-530E7C38305C}"/>
              </a:ext>
            </a:extLst>
          </p:cNvPr>
          <p:cNvSpPr/>
          <p:nvPr/>
        </p:nvSpPr>
        <p:spPr>
          <a:xfrm>
            <a:off x="8572500" y="6400800"/>
            <a:ext cx="457200" cy="457200"/>
          </a:xfrm>
          <a:prstGeom prst="rect">
            <a:avLst/>
          </a:prstGeom>
          <a:solidFill>
            <a:srgbClr val="2527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1858E-A7AA-B445-952E-2AB0CFFA80D0}"/>
              </a:ext>
            </a:extLst>
          </p:cNvPr>
          <p:cNvSpPr txBox="1"/>
          <p:nvPr/>
        </p:nvSpPr>
        <p:spPr>
          <a:xfrm>
            <a:off x="416472" y="585259"/>
            <a:ext cx="666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dvent Pro" panose="02000506040000020004" pitchFamily="2" charset="0"/>
              </a:rPr>
              <a:t>Form 6A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60CDBF-2766-D147-AE71-6FF59A6AA1B7}"/>
              </a:ext>
            </a:extLst>
          </p:cNvPr>
          <p:cNvSpPr txBox="1"/>
          <p:nvPr/>
        </p:nvSpPr>
        <p:spPr>
          <a:xfrm>
            <a:off x="411217" y="1463574"/>
            <a:ext cx="37745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>
                <a:solidFill>
                  <a:prstClr val="black"/>
                </a:solidFill>
              </a:rPr>
              <a:t>Must be completed by the Qualified Scientist or Designated Supervisor and dated </a:t>
            </a:r>
            <a:r>
              <a:rPr lang="en-US" altLang="en-US" sz="2000" b="1">
                <a:solidFill>
                  <a:prstClr val="black"/>
                </a:solidFill>
              </a:rPr>
              <a:t>BEFORE</a:t>
            </a:r>
            <a:r>
              <a:rPr lang="en-US" altLang="en-US" sz="2000">
                <a:solidFill>
                  <a:prstClr val="black"/>
                </a:solidFill>
              </a:rPr>
              <a:t> any experimental work is started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altLang="en-US" sz="2000" b="1">
                <a:solidFill>
                  <a:prstClr val="black"/>
                </a:solidFill>
              </a:rPr>
              <a:t>Must be included in paperwork submitted for the approval by school SRC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altLang="en-US" sz="2000" b="1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F96F0F-8921-D844-B748-54F31A40C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95" y="1463574"/>
            <a:ext cx="4034846" cy="51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9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000"/>
    </mc:Choice>
    <mc:Fallback xmlns="">
      <p:transition advTm="4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On-screen Show (4:3)</PresentationFormat>
  <Paragraphs>118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Advent Pro</vt:lpstr>
      <vt:lpstr>Book Antiqua</vt:lpstr>
      <vt:lpstr>Calibri</vt:lpstr>
      <vt:lpstr>Courier New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</dc:creator>
  <cp:lastModifiedBy>Nancy Besley</cp:lastModifiedBy>
  <cp:revision>2</cp:revision>
  <dcterms:created xsi:type="dcterms:W3CDTF">2020-09-29T13:57:56Z</dcterms:created>
  <dcterms:modified xsi:type="dcterms:W3CDTF">2022-08-30T13:32:29Z</dcterms:modified>
</cp:coreProperties>
</file>