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56" r:id="rId2"/>
    <p:sldId id="264" r:id="rId3"/>
    <p:sldId id="257" r:id="rId4"/>
    <p:sldId id="258" r:id="rId5"/>
    <p:sldId id="259" r:id="rId6"/>
    <p:sldId id="270" r:id="rId7"/>
    <p:sldId id="269" r:id="rId8"/>
    <p:sldId id="260" r:id="rId9"/>
    <p:sldId id="263" r:id="rId10"/>
    <p:sldId id="265" r:id="rId11"/>
    <p:sldId id="266" r:id="rId12"/>
    <p:sldId id="267" r:id="rId13"/>
    <p:sldId id="271" r:id="rId14"/>
    <p:sldId id="268" r:id="rId15"/>
    <p:sldId id="26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D7ABAB-A9EA-478A-AEDA-CCD87936CF4B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7F4823-6127-427C-AB9C-8CC227AC3C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83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D814D9-D702-4CEF-A04A-0DCBB6058E8E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5E8D46-E02E-499D-B146-4EE1BC11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Why Science Fair?</a:t>
            </a:r>
            <a:endParaRPr lang="en-US" sz="8000" dirty="0"/>
          </a:p>
        </p:txBody>
      </p:sp>
      <p:pic>
        <p:nvPicPr>
          <p:cNvPr id="1027" name="Picture 3" descr="C:\Users\Nancy\AppData\Local\Microsoft\Windows\Temporary Internet Files\Content.IE5\SGE1KH67\MP9102210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733800"/>
            <a:ext cx="3423938" cy="2272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Archimedes Initiative;</a:t>
            </a:r>
            <a:br>
              <a:rPr lang="en-US" dirty="0" smtClean="0"/>
            </a:br>
            <a:r>
              <a:rPr lang="en-US" i="1" dirty="0" smtClean="0"/>
              <a:t>www.archimedesinitiative.org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Free, online video archive</a:t>
            </a:r>
          </a:p>
          <a:p>
            <a:r>
              <a:rPr lang="en-US" dirty="0" smtClean="0"/>
              <a:t>Students addressing their peers</a:t>
            </a:r>
          </a:p>
          <a:p>
            <a:r>
              <a:rPr lang="en-US" dirty="0" smtClean="0"/>
              <a:t>Recorded at county, state science fairs and ISEF</a:t>
            </a:r>
          </a:p>
          <a:p>
            <a:r>
              <a:rPr lang="en-US" dirty="0"/>
              <a:t>17 themed videos of high school students </a:t>
            </a:r>
            <a:r>
              <a:rPr lang="en-US" dirty="0" smtClean="0"/>
              <a:t>information</a:t>
            </a:r>
            <a:r>
              <a:rPr lang="en-US" dirty="0"/>
              <a:t>, insight, inspiration, and personal experiences</a:t>
            </a:r>
          </a:p>
          <a:p>
            <a:r>
              <a:rPr lang="en-US" dirty="0" smtClean="0"/>
              <a:t>49 Project video series – individuals discuss research</a:t>
            </a:r>
          </a:p>
          <a:p>
            <a:r>
              <a:rPr lang="en-US" dirty="0" smtClean="0"/>
              <a:t>19 Topic Video series  - several students discuss the same topic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5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Archimedes Initiative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Video Content provides practical How-To information</a:t>
            </a:r>
          </a:p>
          <a:p>
            <a:r>
              <a:rPr lang="en-US" dirty="0" smtClean="0"/>
              <a:t>Videos of actual judging day builds confidence when interacting with judges</a:t>
            </a:r>
          </a:p>
          <a:p>
            <a:pPr lvl="1"/>
            <a:r>
              <a:rPr lang="en-US" dirty="0" smtClean="0"/>
              <a:t>“Holding Court With Judges”</a:t>
            </a:r>
          </a:p>
          <a:p>
            <a:r>
              <a:rPr lang="en-US" dirty="0" smtClean="0"/>
              <a:t>Videos help teachers and parents learn how to be more effective coaches and supporters</a:t>
            </a:r>
          </a:p>
          <a:p>
            <a:pPr lvl="1"/>
            <a:r>
              <a:rPr lang="en-US" dirty="0" smtClean="0"/>
              <a:t>“Straight Talk for Parents and Teachers”</a:t>
            </a:r>
          </a:p>
          <a:p>
            <a:pPr lvl="1"/>
            <a:r>
              <a:rPr lang="en-US" dirty="0" smtClean="0"/>
              <a:t>“Using the ‘Folks Factor’ Effectively”</a:t>
            </a:r>
          </a:p>
          <a:p>
            <a:r>
              <a:rPr lang="en-US" dirty="0" smtClean="0"/>
              <a:t>Videos can be used to encourage participation</a:t>
            </a:r>
          </a:p>
          <a:p>
            <a:pPr lvl="1"/>
            <a:r>
              <a:rPr lang="en-US" dirty="0"/>
              <a:t>“What’s in it for me?”</a:t>
            </a:r>
            <a:endParaRPr lang="en-US" dirty="0" smtClean="0"/>
          </a:p>
          <a:p>
            <a:r>
              <a:rPr lang="en-US" dirty="0"/>
              <a:t>H</a:t>
            </a:r>
            <a:r>
              <a:rPr lang="en-US" dirty="0" smtClean="0"/>
              <a:t>ear about the value of science fairs straight from students’ mouths – tool for FUND-RAISING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4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Participant Reflections on </a:t>
            </a:r>
            <a:br>
              <a:rPr lang="en-US" dirty="0" smtClean="0"/>
            </a:br>
            <a:r>
              <a:rPr lang="en-US" dirty="0" smtClean="0"/>
              <a:t>Science </a:t>
            </a:r>
            <a:r>
              <a:rPr lang="en-US" dirty="0"/>
              <a:t>F</a:t>
            </a:r>
            <a:r>
              <a:rPr lang="en-US" dirty="0" smtClean="0"/>
              <a:t>air </a:t>
            </a:r>
            <a:r>
              <a:rPr lang="en-US" dirty="0"/>
              <a:t>E</a:t>
            </a:r>
            <a:r>
              <a:rPr lang="en-US" dirty="0" smtClean="0"/>
              <a:t>xperiences…</a:t>
            </a:r>
            <a:r>
              <a:rPr lang="en-US" sz="2200" dirty="0" smtClean="0"/>
              <a:t>Jeffrey I. </a:t>
            </a:r>
            <a:r>
              <a:rPr lang="en-US" sz="2200" dirty="0" err="1" smtClean="0"/>
              <a:t>Seeman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Fair participants…….. </a:t>
            </a:r>
          </a:p>
          <a:p>
            <a:r>
              <a:rPr lang="en-US"/>
              <a:t>f</a:t>
            </a:r>
            <a:r>
              <a:rPr lang="en-US" smtClean="0"/>
              <a:t>eel they are </a:t>
            </a:r>
            <a:r>
              <a:rPr lang="en-US" dirty="0" smtClean="0"/>
              <a:t>“stretched” academically and personally</a:t>
            </a:r>
          </a:p>
          <a:p>
            <a:r>
              <a:rPr lang="en-US" dirty="0"/>
              <a:t>r</a:t>
            </a:r>
            <a:r>
              <a:rPr lang="en-US" dirty="0" smtClean="0"/>
              <a:t>ecommend “choosing a project that interests you”</a:t>
            </a:r>
          </a:p>
          <a:p>
            <a:r>
              <a:rPr lang="en-US" dirty="0" smtClean="0"/>
              <a:t>recognize that their own curiosity and interests can lead to compelling research questions and substantive scientific hypothesis</a:t>
            </a:r>
          </a:p>
          <a:p>
            <a:r>
              <a:rPr lang="en-US" dirty="0" smtClean="0"/>
              <a:t>believe their research can and will have  meaningful consequences</a:t>
            </a:r>
          </a:p>
          <a:p>
            <a:r>
              <a:rPr lang="en-US" dirty="0" smtClean="0"/>
              <a:t>feel they are “living” the scientific process – just as professionals du</a:t>
            </a:r>
          </a:p>
          <a:p>
            <a:r>
              <a:rPr lang="en-US" dirty="0" smtClean="0"/>
              <a:t>feel welcomed and encouraged to interact with professional scientists</a:t>
            </a:r>
          </a:p>
          <a:p>
            <a:r>
              <a:rPr lang="en-US" dirty="0" smtClean="0"/>
              <a:t> feel they are EXPERTS on their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0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6462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NSTA</a:t>
            </a:r>
            <a:r>
              <a:rPr lang="en-US" sz="2700" dirty="0"/>
              <a:t>, The Science Teacher, November 2011, </a:t>
            </a:r>
            <a:r>
              <a:rPr lang="en-US" sz="2700" dirty="0" err="1"/>
              <a:t>Vol</a:t>
            </a:r>
            <a:r>
              <a:rPr lang="en-US" sz="2700" dirty="0"/>
              <a:t> 78, No. </a:t>
            </a:r>
            <a:r>
              <a:rPr lang="en-US" sz="2700" dirty="0" smtClean="0"/>
              <a:t>8</a:t>
            </a:r>
            <a:br>
              <a:rPr lang="en-US" sz="2700" dirty="0" smtClean="0"/>
            </a:br>
            <a:r>
              <a:rPr lang="en-US" sz="5300" dirty="0" smtClean="0"/>
              <a:t>SCIENCE FAIR ISSUE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4572000"/>
          </a:xfrm>
        </p:spPr>
        <p:txBody>
          <a:bodyPr/>
          <a:lstStyle/>
          <a:p>
            <a:r>
              <a:rPr lang="en-US" dirty="0" smtClean="0"/>
              <a:t>The Science Fair:  A New Look at an Old Tradition</a:t>
            </a:r>
          </a:p>
          <a:p>
            <a:r>
              <a:rPr lang="en-US" dirty="0" smtClean="0"/>
              <a:t>Students Inspiring Students – The Archimedes Initiative</a:t>
            </a:r>
          </a:p>
          <a:p>
            <a:r>
              <a:rPr lang="en-US" dirty="0" smtClean="0"/>
              <a:t>Inside the Science Fair:  The Judge’s Perspective</a:t>
            </a:r>
          </a:p>
          <a:p>
            <a:r>
              <a:rPr lang="en-US" dirty="0" smtClean="0"/>
              <a:t>The Art of Scientific Ideas – teaching and learning strategies that promote creative problem finding</a:t>
            </a:r>
          </a:p>
          <a:p>
            <a:r>
              <a:rPr lang="en-US" dirty="0" smtClean="0"/>
              <a:t>What Students REALLY Think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D</a:t>
            </a:r>
            <a:r>
              <a:rPr lang="en-US" dirty="0" smtClean="0"/>
              <a:t>oing </a:t>
            </a:r>
            <a:r>
              <a:rPr lang="en-US" dirty="0"/>
              <a:t>R</a:t>
            </a:r>
            <a:r>
              <a:rPr lang="en-US" dirty="0" smtClean="0"/>
              <a:t>esearch</a:t>
            </a:r>
          </a:p>
          <a:p>
            <a:r>
              <a:rPr lang="en-US" dirty="0" smtClean="0"/>
              <a:t>Using Inquiry to Break the Language Barrier – ELL and Science 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5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21stcenturyteaching.pbworks.com/f/1272482319/wordle-21st-century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66850"/>
            <a:ext cx="87630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84238"/>
          </a:xfrm>
        </p:spPr>
        <p:txBody>
          <a:bodyPr/>
          <a:lstStyle/>
          <a:p>
            <a:pPr algn="ctr"/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dirty="0" smtClean="0"/>
              <a:t> Century Teaching &amp; Learning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1vM04zK6PUA/TUgoeVDC_aI/AAAAAAAAADU/aKyDqo1JT9M/s1600/21st_century_P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50292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Promoting Positive Attitudes Towards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Heightening student interest in science and allow for the exploration of personal interest areas</a:t>
            </a:r>
          </a:p>
          <a:p>
            <a:r>
              <a:rPr lang="en-US" dirty="0" smtClean="0"/>
              <a:t>Promoting the cognitive and intellectual development of students</a:t>
            </a:r>
          </a:p>
          <a:p>
            <a:r>
              <a:rPr lang="en-US" dirty="0" smtClean="0"/>
              <a:t>Providing students with authentic, hands-on experiences through scientific investigation</a:t>
            </a:r>
          </a:p>
          <a:p>
            <a:r>
              <a:rPr lang="en-US" dirty="0" smtClean="0"/>
              <a:t>Engaging students in scientific investigation beyond the routine classroom</a:t>
            </a:r>
          </a:p>
          <a:p>
            <a:r>
              <a:rPr lang="en-US" dirty="0" smtClean="0"/>
              <a:t>Bringing attention to scientific experiences in school</a:t>
            </a:r>
          </a:p>
          <a:p>
            <a:r>
              <a:rPr lang="en-US" dirty="0" smtClean="0"/>
              <a:t>Fostering the development of students’ sense of personal capabilities and qualities 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Positive Attitudes…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Providing the opportunity to recognize and commend scientific accomplishments</a:t>
            </a:r>
          </a:p>
          <a:p>
            <a:r>
              <a:rPr lang="en-US" dirty="0" smtClean="0"/>
              <a:t>Heightening public interest for scientific teaching and learning including the scientific abilities of students</a:t>
            </a:r>
          </a:p>
          <a:p>
            <a:r>
              <a:rPr lang="en-US" dirty="0" smtClean="0"/>
              <a:t>Instilling an appreciation for the relevance of science in daily life</a:t>
            </a:r>
          </a:p>
          <a:p>
            <a:r>
              <a:rPr lang="en-US" dirty="0" smtClean="0"/>
              <a:t>Developing responsibility to serve above yourselves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skills such 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guidelines</a:t>
            </a:r>
          </a:p>
          <a:p>
            <a:r>
              <a:rPr lang="en-US" dirty="0" smtClean="0"/>
              <a:t>Investigating</a:t>
            </a:r>
          </a:p>
          <a:p>
            <a:r>
              <a:rPr lang="en-US" dirty="0" smtClean="0"/>
              <a:t>Conducting Research</a:t>
            </a:r>
          </a:p>
          <a:p>
            <a:r>
              <a:rPr lang="en-US" dirty="0" smtClean="0"/>
              <a:t>Interviewing</a:t>
            </a:r>
          </a:p>
          <a:p>
            <a:r>
              <a:rPr lang="en-US" dirty="0" smtClean="0"/>
              <a:t>Using scientific tools and techniques</a:t>
            </a:r>
          </a:p>
          <a:p>
            <a:pPr lvl="1"/>
            <a:r>
              <a:rPr lang="en-US" dirty="0" smtClean="0"/>
              <a:t>Predicting and hypothesizing and inferring</a:t>
            </a:r>
          </a:p>
          <a:p>
            <a:pPr lvl="1"/>
            <a:r>
              <a:rPr lang="en-US" dirty="0" smtClean="0"/>
              <a:t>Identifying variables</a:t>
            </a:r>
          </a:p>
          <a:p>
            <a:pPr lvl="1"/>
            <a:r>
              <a:rPr lang="en-US" dirty="0" smtClean="0"/>
              <a:t>Observing</a:t>
            </a:r>
          </a:p>
          <a:p>
            <a:r>
              <a:rPr lang="en-US" dirty="0" smtClean="0"/>
              <a:t>Analyzing Data</a:t>
            </a:r>
          </a:p>
          <a:p>
            <a:r>
              <a:rPr lang="en-US" dirty="0" smtClean="0"/>
              <a:t>Interviewing</a:t>
            </a:r>
          </a:p>
          <a:p>
            <a:r>
              <a:rPr lang="en-US" dirty="0" smtClean="0"/>
              <a:t>Preparing reports from research</a:t>
            </a:r>
          </a:p>
          <a:p>
            <a:r>
              <a:rPr lang="en-US" dirty="0" smtClean="0"/>
              <a:t>Preparing displays</a:t>
            </a:r>
          </a:p>
          <a:p>
            <a:r>
              <a:rPr lang="en-US" dirty="0" smtClean="0"/>
              <a:t>Speaking and networking with the public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Supports Common Core </a:t>
            </a:r>
            <a:r>
              <a:rPr lang="en-US" smtClean="0"/>
              <a:t>Standards such as…..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Reading, writing and research involved in student science fair projects are one way for students to achieve the rigor and critical thinking evident in the Common Core Standards</a:t>
            </a:r>
          </a:p>
          <a:p>
            <a:r>
              <a:rPr lang="en-US" dirty="0" smtClean="0"/>
              <a:t>Cite specific textual evidence to support analysis of science and technical texts</a:t>
            </a:r>
          </a:p>
          <a:p>
            <a:r>
              <a:rPr lang="en-US" dirty="0" smtClean="0"/>
              <a:t>Follow precisely a multistep procedure when carrying out experiments, taking measurements, or performing technical tasks</a:t>
            </a:r>
          </a:p>
          <a:p>
            <a:r>
              <a:rPr lang="en-US" dirty="0" smtClean="0"/>
              <a:t>Integrate quantitative information expressed in words in a text including information expressed visually (graph,  etc)</a:t>
            </a:r>
          </a:p>
          <a:p>
            <a:r>
              <a:rPr lang="en-US" dirty="0" smtClean="0"/>
              <a:t>Compare and contrast information</a:t>
            </a:r>
          </a:p>
          <a:p>
            <a:r>
              <a:rPr lang="en-US" dirty="0" smtClean="0"/>
              <a:t>Write informative/explanatory texts, including..scientific procedures/experiments</a:t>
            </a:r>
          </a:p>
          <a:p>
            <a:r>
              <a:rPr lang="en-US" dirty="0" smtClean="0"/>
              <a:t>Summarize numerical data sets in relation to their context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87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Utilizing the 8 Practices of </a:t>
            </a:r>
            <a:br>
              <a:rPr lang="en-US" b="1" dirty="0" smtClean="0"/>
            </a:br>
            <a:r>
              <a:rPr lang="en-US" b="1" dirty="0" smtClean="0"/>
              <a:t>Science &amp; Engineering</a:t>
            </a:r>
            <a:br>
              <a:rPr lang="en-US" b="1" dirty="0" smtClean="0"/>
            </a:br>
            <a:r>
              <a:rPr lang="en-US" b="1" i="1" dirty="0" smtClean="0"/>
              <a:t>Essential for ALL students to Learn</a:t>
            </a:r>
            <a:r>
              <a:rPr lang="en-US" sz="1200" b="1" i="1" dirty="0" smtClean="0"/>
              <a:t/>
            </a:r>
            <a:br>
              <a:rPr lang="en-US" sz="1200" b="1" i="1" dirty="0" smtClean="0"/>
            </a:br>
            <a:r>
              <a:rPr lang="en-US" sz="1400" b="1" i="1" dirty="0" smtClean="0"/>
              <a:t>Defined as </a:t>
            </a:r>
            <a:r>
              <a:rPr lang="en-US" sz="1400" b="1" i="1" smtClean="0"/>
              <a:t>one Dimension  </a:t>
            </a:r>
            <a:r>
              <a:rPr lang="en-US" sz="1400" b="1" i="1" dirty="0" smtClean="0"/>
              <a:t>in the Next Generation Science Standards Framework s K-12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514600"/>
            <a:ext cx="77724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Asking Questions (for science) and defining problems (for engineering)</a:t>
            </a:r>
          </a:p>
          <a:p>
            <a:r>
              <a:rPr lang="en-US" dirty="0" smtClean="0"/>
              <a:t>Developing and using models</a:t>
            </a:r>
          </a:p>
          <a:p>
            <a:r>
              <a:rPr lang="en-US" dirty="0" smtClean="0"/>
              <a:t>Planning and carrying out investigations</a:t>
            </a:r>
          </a:p>
          <a:p>
            <a:r>
              <a:rPr lang="en-US" dirty="0" smtClean="0"/>
              <a:t>Analyzing and interpreting data</a:t>
            </a:r>
          </a:p>
          <a:p>
            <a:r>
              <a:rPr lang="en-US" dirty="0" smtClean="0"/>
              <a:t>Using mathematics and computational thinking</a:t>
            </a:r>
          </a:p>
          <a:p>
            <a:r>
              <a:rPr lang="en-US" dirty="0" smtClean="0"/>
              <a:t>Constructing explanations (for science) and designing solutions (for engineering)</a:t>
            </a:r>
          </a:p>
          <a:p>
            <a:r>
              <a:rPr lang="en-US" dirty="0" smtClean="0"/>
              <a:t>Engaging in argument from evidence</a:t>
            </a:r>
          </a:p>
          <a:p>
            <a:r>
              <a:rPr lang="en-US" dirty="0" smtClean="0"/>
              <a:t>Obtaining, evaluating, and communicating information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0786555">
            <a:off x="388742" y="572408"/>
            <a:ext cx="174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NGSS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Creativity and innovation</a:t>
            </a:r>
          </a:p>
          <a:p>
            <a:r>
              <a:rPr lang="en-US" sz="4000" dirty="0" smtClean="0"/>
              <a:t>Critical thinking and problem solving</a:t>
            </a:r>
          </a:p>
          <a:p>
            <a:r>
              <a:rPr lang="en-US" sz="4000" dirty="0" smtClean="0"/>
              <a:t>Communication and collaboration</a:t>
            </a:r>
          </a:p>
          <a:p>
            <a:r>
              <a:rPr lang="en-US" sz="4000" dirty="0" smtClean="0"/>
              <a:t>Initiative and self-direction</a:t>
            </a:r>
          </a:p>
          <a:p>
            <a:r>
              <a:rPr lang="en-US" sz="4000" dirty="0" smtClean="0"/>
              <a:t>Productivity and accountability</a:t>
            </a:r>
          </a:p>
          <a:p>
            <a:r>
              <a:rPr lang="en-US" sz="4000" dirty="0" smtClean="0"/>
              <a:t>Information, communication, and technology Literacy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barbarabray.net/wp-content/uploads/2011/11/science_word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3629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884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Science  - 21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Century Teaching &amp; Learning</a:t>
            </a:r>
            <a:endParaRPr lang="en-US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646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Why Science Fair?</vt:lpstr>
      <vt:lpstr>PowerPoint Presentation</vt:lpstr>
      <vt:lpstr>Promoting Positive Attitudes Towards Science</vt:lpstr>
      <vt:lpstr>Promoting Positive Attitudes…</vt:lpstr>
      <vt:lpstr>Developing skills such as…</vt:lpstr>
      <vt:lpstr>Supports Common Core Standards such as…..</vt:lpstr>
      <vt:lpstr>Utilizing the 8 Practices of  Science &amp; Engineering Essential for ALL students to Learn Defined as one Dimension  in the Next Generation Science Standards Framework s K-12 </vt:lpstr>
      <vt:lpstr>Developing 21st Century Skills…</vt:lpstr>
      <vt:lpstr>Science  - 21st Century Teaching &amp; Learning</vt:lpstr>
      <vt:lpstr>The Archimedes Initiative; www.archimedesinitiative.org</vt:lpstr>
      <vt:lpstr>Using the Archimedes Initiative </vt:lpstr>
      <vt:lpstr>Participant Reflections on  Science Fair Experiences…Jeffrey I. Seeman</vt:lpstr>
      <vt:lpstr>PowerPoint Presentation</vt:lpstr>
      <vt:lpstr>      NSTA, The Science Teacher, November 2011, Vol 78, No. 8 SCIENCE FAIR ISSUE </vt:lpstr>
      <vt:lpstr>21st Century Teaching &amp; Learning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Science Fair?</dc:title>
  <dc:creator>Nancy</dc:creator>
  <cp:lastModifiedBy>temp</cp:lastModifiedBy>
  <cp:revision>21</cp:revision>
  <dcterms:created xsi:type="dcterms:W3CDTF">2012-09-04T15:54:02Z</dcterms:created>
  <dcterms:modified xsi:type="dcterms:W3CDTF">2015-07-02T13:45:31Z</dcterms:modified>
</cp:coreProperties>
</file>