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86" r:id="rId2"/>
    <p:sldId id="371" r:id="rId3"/>
    <p:sldId id="451" r:id="rId4"/>
    <p:sldId id="485" r:id="rId5"/>
    <p:sldId id="398" r:id="rId6"/>
    <p:sldId id="412" r:id="rId7"/>
    <p:sldId id="415" r:id="rId8"/>
    <p:sldId id="448" r:id="rId9"/>
    <p:sldId id="418" r:id="rId10"/>
    <p:sldId id="419" r:id="rId11"/>
    <p:sldId id="452" r:id="rId12"/>
    <p:sldId id="453" r:id="rId13"/>
    <p:sldId id="454" r:id="rId14"/>
    <p:sldId id="455" r:id="rId15"/>
    <p:sldId id="456" r:id="rId16"/>
    <p:sldId id="457" r:id="rId17"/>
    <p:sldId id="458" r:id="rId18"/>
    <p:sldId id="459" r:id="rId19"/>
    <p:sldId id="460" r:id="rId20"/>
    <p:sldId id="461" r:id="rId21"/>
    <p:sldId id="462" r:id="rId22"/>
    <p:sldId id="463" r:id="rId23"/>
    <p:sldId id="464" r:id="rId24"/>
    <p:sldId id="465" r:id="rId25"/>
    <p:sldId id="466" r:id="rId26"/>
    <p:sldId id="467" r:id="rId27"/>
    <p:sldId id="468" r:id="rId28"/>
    <p:sldId id="469" r:id="rId29"/>
    <p:sldId id="470" r:id="rId30"/>
    <p:sldId id="471" r:id="rId31"/>
    <p:sldId id="472" r:id="rId32"/>
    <p:sldId id="473" r:id="rId33"/>
    <p:sldId id="474" r:id="rId34"/>
    <p:sldId id="475" r:id="rId35"/>
    <p:sldId id="476" r:id="rId36"/>
    <p:sldId id="369" r:id="rId37"/>
    <p:sldId id="416" r:id="rId38"/>
    <p:sldId id="420" r:id="rId39"/>
    <p:sldId id="417" r:id="rId40"/>
    <p:sldId id="477" r:id="rId41"/>
    <p:sldId id="478" r:id="rId42"/>
    <p:sldId id="479" r:id="rId43"/>
    <p:sldId id="480" r:id="rId44"/>
    <p:sldId id="481" r:id="rId45"/>
    <p:sldId id="482" r:id="rId46"/>
    <p:sldId id="483" r:id="rId47"/>
    <p:sldId id="370" r:id="rId48"/>
    <p:sldId id="421" r:id="rId49"/>
    <p:sldId id="295" r:id="rId50"/>
    <p:sldId id="484" r:id="rId51"/>
    <p:sldId id="449" r:id="rId52"/>
    <p:sldId id="450" r:id="rId53"/>
    <p:sldId id="318" r:id="rId54"/>
    <p:sldId id="319" r:id="rId55"/>
    <p:sldId id="320" r:id="rId56"/>
    <p:sldId id="321" r:id="rId57"/>
    <p:sldId id="322" r:id="rId58"/>
    <p:sldId id="323" r:id="rId59"/>
    <p:sldId id="324" r:id="rId6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3300"/>
    <a:srgbClr val="FF33CC"/>
    <a:srgbClr val="0066FF"/>
    <a:srgbClr val="FFFF99"/>
    <a:srgbClr val="66FF33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030" autoAdjust="0"/>
    <p:restoredTop sz="94660"/>
  </p:normalViewPr>
  <p:slideViewPr>
    <p:cSldViewPr>
      <p:cViewPr>
        <p:scale>
          <a:sx n="60" d="100"/>
          <a:sy n="60" d="100"/>
        </p:scale>
        <p:origin x="-516" y="1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A7D3447-0EDE-4FBB-A075-CFD9B114D0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70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4B7468-F5F0-4538-A538-B99EA2690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900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854034-27A7-49DC-9687-039CBD93D90B}" type="slidenum">
              <a:rPr lang="en-US" smtClean="0">
                <a:latin typeface="Arial" charset="0"/>
                <a:cs typeface="Arial" charset="0"/>
              </a:rPr>
              <a:pPr/>
              <a:t>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87649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93FA8A-98CF-4935-9EF6-CE7BC32CE9B2}" type="slidenum">
              <a:rPr lang="en-US" smtClean="0">
                <a:latin typeface="Arial" charset="0"/>
                <a:cs typeface="Arial" charset="0"/>
              </a:rPr>
              <a:pPr/>
              <a:t>13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71952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93FA8A-98CF-4935-9EF6-CE7BC32CE9B2}" type="slidenum">
              <a:rPr lang="en-US" smtClean="0">
                <a:latin typeface="Arial" charset="0"/>
                <a:cs typeface="Arial" charset="0"/>
              </a:rPr>
              <a:pPr/>
              <a:t>14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02430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93FA8A-98CF-4935-9EF6-CE7BC32CE9B2}" type="slidenum">
              <a:rPr lang="en-US" smtClean="0">
                <a:latin typeface="Arial" charset="0"/>
                <a:cs typeface="Arial" charset="0"/>
              </a:rPr>
              <a:pPr/>
              <a:t>15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91666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992EBD-F636-45CD-8A70-A66662EA13FE}" type="slidenum">
              <a:rPr lang="en-US" smtClean="0">
                <a:latin typeface="Arial" charset="0"/>
                <a:cs typeface="Arial" charset="0"/>
              </a:rPr>
              <a:pPr/>
              <a:t>16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678122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6ADEE2-E156-40B3-9F08-81AA3233B622}" type="slidenum">
              <a:rPr lang="en-US" smtClean="0">
                <a:latin typeface="Arial" charset="0"/>
                <a:cs typeface="Arial" charset="0"/>
              </a:rPr>
              <a:pPr/>
              <a:t>17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235695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88C55B-71A7-459F-8897-528445B01243}" type="slidenum">
              <a:rPr lang="en-US" smtClean="0">
                <a:latin typeface="Arial" charset="0"/>
                <a:cs typeface="Arial" charset="0"/>
              </a:rPr>
              <a:pPr/>
              <a:t>18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776040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E7691-4E6D-446A-983D-D864CD656CC4}" type="slidenum">
              <a:rPr lang="en-US" smtClean="0">
                <a:latin typeface="Arial" charset="0"/>
                <a:cs typeface="Arial" charset="0"/>
              </a:rPr>
              <a:pPr/>
              <a:t>19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31768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1122E4-AC25-462C-B9FA-0CEDE8B7B0D7}" type="slidenum">
              <a:rPr lang="en-US" smtClean="0">
                <a:latin typeface="Arial" charset="0"/>
                <a:cs typeface="Arial" charset="0"/>
              </a:rPr>
              <a:pPr/>
              <a:t>20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216853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1122E4-AC25-462C-B9FA-0CEDE8B7B0D7}" type="slidenum">
              <a:rPr lang="en-US" smtClean="0">
                <a:latin typeface="Arial" charset="0"/>
                <a:cs typeface="Arial" charset="0"/>
              </a:rPr>
              <a:pPr/>
              <a:t>21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935972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3424F0-FC74-45B3-B987-F83A19AD6250}" type="slidenum">
              <a:rPr lang="en-US" smtClean="0">
                <a:latin typeface="Arial" charset="0"/>
                <a:cs typeface="Arial" charset="0"/>
              </a:rPr>
              <a:pPr/>
              <a:t>22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78898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1D8D22-AC46-47FE-80B2-E98B8D3FBC5C}" type="slidenum">
              <a:rPr lang="en-US" smtClean="0">
                <a:latin typeface="Arial" charset="0"/>
                <a:cs typeface="Arial" charset="0"/>
              </a:rPr>
              <a:pPr/>
              <a:t>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194580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3424F0-FC74-45B3-B987-F83A19AD6250}" type="slidenum">
              <a:rPr lang="en-US" smtClean="0">
                <a:latin typeface="Arial" charset="0"/>
                <a:cs typeface="Arial" charset="0"/>
              </a:rPr>
              <a:pPr/>
              <a:t>23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114983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A88762-C129-4AAF-B357-ED871A248D02}" type="slidenum">
              <a:rPr lang="en-US" smtClean="0">
                <a:latin typeface="Arial" charset="0"/>
                <a:cs typeface="Arial" charset="0"/>
              </a:rPr>
              <a:pPr/>
              <a:t>24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391605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9FFA44-4239-41E1-848D-CD7776E3E1F8}" type="slidenum">
              <a:rPr lang="en-US" smtClean="0">
                <a:latin typeface="Arial" charset="0"/>
                <a:cs typeface="Arial" charset="0"/>
              </a:rPr>
              <a:pPr/>
              <a:t>25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688195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F32D2E-39BD-43C7-B787-FDC382358BB2}" type="slidenum">
              <a:rPr lang="en-US" smtClean="0">
                <a:latin typeface="Arial" charset="0"/>
                <a:cs typeface="Arial" charset="0"/>
              </a:rPr>
              <a:pPr/>
              <a:t>26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280566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D2F560-B308-4C1B-94B6-D1731E569F5E}" type="slidenum">
              <a:rPr lang="en-US" smtClean="0">
                <a:latin typeface="Arial" charset="0"/>
                <a:cs typeface="Arial" charset="0"/>
              </a:rPr>
              <a:pPr/>
              <a:t>27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124145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27A227-7506-4DCF-B5F5-9FF9BA27A725}" type="slidenum">
              <a:rPr lang="en-US" smtClean="0">
                <a:latin typeface="Arial" charset="0"/>
                <a:cs typeface="Arial" charset="0"/>
              </a:rPr>
              <a:pPr/>
              <a:t>28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164507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CBCADB-F617-495C-BA24-CA2561E08564}" type="slidenum">
              <a:rPr lang="en-US" smtClean="0">
                <a:latin typeface="Arial" charset="0"/>
                <a:cs typeface="Arial" charset="0"/>
              </a:rPr>
              <a:pPr/>
              <a:t>29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710375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42F1D1-137D-4ACA-A64F-4597D4FA53C1}" type="slidenum">
              <a:rPr lang="en-US" smtClean="0">
                <a:latin typeface="Arial" charset="0"/>
                <a:cs typeface="Arial" charset="0"/>
              </a:rPr>
              <a:pPr/>
              <a:t>30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322853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015EB1-B09B-445C-A590-405C33C79693}" type="slidenum">
              <a:rPr lang="en-US" smtClean="0">
                <a:latin typeface="Arial" charset="0"/>
                <a:cs typeface="Arial" charset="0"/>
              </a:rPr>
              <a:pPr/>
              <a:t>31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052046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45F274-ABE4-428A-A43A-C2DCEF5E3E7F}" type="slidenum">
              <a:rPr lang="en-US" smtClean="0">
                <a:latin typeface="Arial" charset="0"/>
                <a:cs typeface="Arial" charset="0"/>
              </a:rPr>
              <a:pPr/>
              <a:t>32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76278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1D8D22-AC46-47FE-80B2-E98B8D3FBC5C}" type="slidenum">
              <a:rPr lang="en-US" smtClean="0">
                <a:latin typeface="Arial" charset="0"/>
                <a:cs typeface="Arial" charset="0"/>
              </a:rPr>
              <a:pPr/>
              <a:t>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732070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A494A8-260D-47E2-8BDF-88ED5CE95A9E}" type="slidenum">
              <a:rPr lang="en-US" smtClean="0">
                <a:latin typeface="Arial" charset="0"/>
                <a:cs typeface="Arial" charset="0"/>
              </a:rPr>
              <a:pPr/>
              <a:t>33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237318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4171AA-BA02-47A3-9E0B-90B38B47C4BF}" type="slidenum">
              <a:rPr lang="en-US" smtClean="0">
                <a:latin typeface="Arial" charset="0"/>
                <a:cs typeface="Arial" charset="0"/>
              </a:rPr>
              <a:pPr/>
              <a:t>34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611542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6A1B27-B504-4C84-9CB0-089D736ECA93}" type="slidenum">
              <a:rPr lang="en-US" smtClean="0">
                <a:latin typeface="Arial" charset="0"/>
                <a:cs typeface="Arial" charset="0"/>
              </a:rPr>
              <a:pPr/>
              <a:t>35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465314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C22DF1-588C-4A75-BC8D-8DA5764E8E30}" type="slidenum">
              <a:rPr lang="en-US" smtClean="0">
                <a:latin typeface="Arial" charset="0"/>
                <a:cs typeface="Arial" charset="0"/>
              </a:rPr>
              <a:pPr/>
              <a:t>36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014828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C16B83-BC69-4959-AADC-E2A8DC4083B3}" type="slidenum">
              <a:rPr lang="en-US" smtClean="0">
                <a:latin typeface="Arial" charset="0"/>
                <a:cs typeface="Arial" charset="0"/>
              </a:rPr>
              <a:pPr/>
              <a:t>40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555442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8A4010-F8FA-41AB-A0D5-E96B9DD58947}" type="slidenum">
              <a:rPr lang="en-US" smtClean="0">
                <a:latin typeface="Arial" charset="0"/>
                <a:cs typeface="Arial" charset="0"/>
              </a:rPr>
              <a:pPr/>
              <a:t>41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622465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8A4010-F8FA-41AB-A0D5-E96B9DD58947}" type="slidenum">
              <a:rPr lang="en-US" smtClean="0">
                <a:latin typeface="Arial" charset="0"/>
                <a:cs typeface="Arial" charset="0"/>
              </a:rPr>
              <a:pPr/>
              <a:t>42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558171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E38B13-F492-4289-8607-D4C6BC828B50}" type="slidenum">
              <a:rPr lang="en-US" smtClean="0">
                <a:latin typeface="Arial" charset="0"/>
                <a:cs typeface="Arial" charset="0"/>
              </a:rPr>
              <a:pPr/>
              <a:t>43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38930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B47D17-DE47-4CC1-A669-039D00F59597}" type="slidenum">
              <a:rPr lang="en-US" smtClean="0">
                <a:latin typeface="Arial" charset="0"/>
                <a:cs typeface="Arial" charset="0"/>
              </a:rPr>
              <a:pPr/>
              <a:t>44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941990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B47D17-DE47-4CC1-A669-039D00F59597}" type="slidenum">
              <a:rPr lang="en-US" smtClean="0">
                <a:latin typeface="Arial" charset="0"/>
                <a:cs typeface="Arial" charset="0"/>
              </a:rPr>
              <a:pPr/>
              <a:t>45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18625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1D8D22-AC46-47FE-80B2-E98B8D3FBC5C}" type="slidenum">
              <a:rPr lang="en-US" smtClean="0">
                <a:latin typeface="Arial" charset="0"/>
                <a:cs typeface="Arial" charset="0"/>
              </a:rPr>
              <a:pPr/>
              <a:t>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198000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08F5CD-9D6A-498B-8490-E315BBA09CBD}" type="slidenum">
              <a:rPr lang="en-US" smtClean="0">
                <a:latin typeface="Arial" charset="0"/>
                <a:cs typeface="Arial" charset="0"/>
              </a:rPr>
              <a:pPr/>
              <a:t>46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286602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E9F769-2939-444C-9451-965A93BA1B0C}" type="slidenum">
              <a:rPr lang="en-US" smtClean="0">
                <a:latin typeface="Arial" charset="0"/>
                <a:cs typeface="Arial" charset="0"/>
              </a:rPr>
              <a:pPr/>
              <a:t>47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5169448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102DDE-2185-4F78-A015-AE7FB2F9E5A0}" type="slidenum">
              <a:rPr lang="en-US" smtClean="0">
                <a:latin typeface="Arial" charset="0"/>
                <a:cs typeface="Arial" charset="0"/>
              </a:rPr>
              <a:pPr/>
              <a:t>49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4965538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366C74-5141-4A4C-811A-3012ED193F10}" type="slidenum">
              <a:rPr lang="en-US" smtClean="0">
                <a:latin typeface="Arial" charset="0"/>
                <a:cs typeface="Arial" charset="0"/>
              </a:rPr>
              <a:pPr/>
              <a:t>50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5744054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132B8F-EB73-412E-873C-1CCA7E3C084D}" type="slidenum">
              <a:rPr lang="en-US" smtClean="0">
                <a:latin typeface="Arial" charset="0"/>
                <a:cs typeface="Arial" charset="0"/>
              </a:rPr>
              <a:pPr/>
              <a:t>51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9009158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132B8F-EB73-412E-873C-1CCA7E3C084D}" type="slidenum">
              <a:rPr lang="en-US" smtClean="0">
                <a:latin typeface="Arial" charset="0"/>
                <a:cs typeface="Arial" charset="0"/>
              </a:rPr>
              <a:pPr/>
              <a:t>52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7060467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AA3167-3C01-40B7-92D6-73E20C4FFE8E}" type="slidenum">
              <a:rPr lang="en-US" smtClean="0">
                <a:latin typeface="Arial" charset="0"/>
                <a:cs typeface="Arial" charset="0"/>
              </a:rPr>
              <a:pPr/>
              <a:t>53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7546668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311BD8-BC9D-41CA-9E19-D51B9B341FE6}" type="slidenum">
              <a:rPr lang="en-US" smtClean="0">
                <a:latin typeface="Arial" charset="0"/>
                <a:cs typeface="Arial" charset="0"/>
              </a:rPr>
              <a:pPr/>
              <a:t>54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465096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3B74C1-09AB-4627-AB18-DD6673511223}" type="slidenum">
              <a:rPr lang="en-US" smtClean="0">
                <a:latin typeface="Arial" charset="0"/>
                <a:cs typeface="Arial" charset="0"/>
              </a:rPr>
              <a:pPr/>
              <a:t>55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4077916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F7D1B6-2741-4D89-80E4-F9C6167C4D0D}" type="slidenum">
              <a:rPr lang="en-US" smtClean="0">
                <a:latin typeface="Arial" charset="0"/>
                <a:cs typeface="Arial" charset="0"/>
              </a:rPr>
              <a:pPr/>
              <a:t>56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61078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A58399-B186-4C6C-8022-56F114813E3C}" type="slidenum">
              <a:rPr lang="en-US" smtClean="0">
                <a:latin typeface="Arial" charset="0"/>
                <a:cs typeface="Arial" charset="0"/>
              </a:rPr>
              <a:pPr/>
              <a:t>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8968184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485F46-7174-4C75-B25F-890EA9D904F2}" type="slidenum">
              <a:rPr lang="en-US" smtClean="0">
                <a:latin typeface="Arial" charset="0"/>
                <a:cs typeface="Arial" charset="0"/>
              </a:rPr>
              <a:pPr/>
              <a:t>57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6641325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1208C3-94C2-4036-8DE4-C2CDC72F635D}" type="slidenum">
              <a:rPr lang="en-US" smtClean="0">
                <a:latin typeface="Arial" charset="0"/>
                <a:cs typeface="Arial" charset="0"/>
              </a:rPr>
              <a:pPr/>
              <a:t>58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9094465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8A6182-45F5-449B-9558-B12915876433}" type="slidenum">
              <a:rPr lang="en-US" smtClean="0">
                <a:latin typeface="Arial" charset="0"/>
                <a:cs typeface="Arial" charset="0"/>
              </a:rPr>
              <a:pPr/>
              <a:t>59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52374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C16B83-BC69-4959-AADC-E2A8DC4083B3}" type="slidenum">
              <a:rPr lang="en-US" smtClean="0">
                <a:latin typeface="Arial" charset="0"/>
                <a:cs typeface="Arial" charset="0"/>
              </a:rPr>
              <a:pPr/>
              <a:t>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38447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912F43-EF43-484D-AAF4-A593B8FC1101}" type="slidenum">
              <a:rPr lang="en-US" smtClean="0">
                <a:latin typeface="Arial" charset="0"/>
                <a:cs typeface="Arial" charset="0"/>
              </a:rPr>
              <a:pPr/>
              <a:t>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71831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71CCE1-2309-4D94-8B79-CBC9BFED123E}" type="slidenum">
              <a:rPr lang="en-US" smtClean="0">
                <a:latin typeface="Arial" charset="0"/>
                <a:cs typeface="Arial" charset="0"/>
              </a:rPr>
              <a:pPr/>
              <a:t>11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19603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5D8982-D8D8-4E42-BB62-559C1664CA0E}" type="slidenum">
              <a:rPr lang="en-US" smtClean="0">
                <a:latin typeface="Arial" charset="0"/>
                <a:cs typeface="Arial" charset="0"/>
              </a:rPr>
              <a:pPr/>
              <a:t>12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15466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24819-650E-49A7-8452-92E890B97F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41A71-FB2F-4920-86D4-1CBA3377B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5D841-0286-4329-B365-8575A3B7F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2E31B-3617-4F52-90A9-B940BFC392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0AFE9-A0AC-4A6D-970A-2AE34CBFE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EF3BE-1E23-4E6F-B82B-50ADA8632F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BB0A9-6DDC-4FDB-92B3-FEB9DBCFE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DB168-A0F2-4FE0-8CAE-5F55B05E1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3BCA5-5076-40F4-AC33-6BD1732FC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03405-FF6C-42D2-9A61-E02A973A6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DFA2E-6274-4F1B-BF53-5DE1CA6E6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7007E-E3C7-4BA5-9CD1-FDF0F7A31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8ACB7F2-1C80-4527-A077-F50B085BC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a/share.brevardschools.org/integratorsgoogleresources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brevard.blackboard.com/bbcswebdav/pid-13915-dt-content-rid-82352_1/orgs/BPS_Science_Educator_Network/Safe%20Science%202014.pdf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hyperlink" Target="https://student.societyforscience.org/intel-isef" TargetMode="External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3.png"/><Relationship Id="rId4" Type="http://schemas.openxmlformats.org/officeDocument/2006/relationships/hyperlink" Target="http://www.floridassef.net/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od/ohs/symp5/jyrtext.htm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hyperlink" Target="http://www.edline.net/pages/Cocoa_High_School/Academics/Resources/Science/Science_Research" TargetMode="External"/><Relationship Id="rId4" Type="http://schemas.openxmlformats.org/officeDocument/2006/relationships/hyperlink" Target="https://student.societyforscience.org/intel-ise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buddies.org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hyperlink" Target="http://www.edline.net/pages/Brevard_County_Schools/Departments/Departments__A-J/Curriculum_and_Instruction/Groups/High_School_Science" TargetMode="External"/><Relationship Id="rId4" Type="http://schemas.openxmlformats.org/officeDocument/2006/relationships/hyperlink" Target="https://apps2.societyforscience.org/abstracts/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revard.blackboard.com/" TargetMode="External"/><Relationship Id="rId2" Type="http://schemas.openxmlformats.org/officeDocument/2006/relationships/hyperlink" Target="http://www.edline.net/pages/Cocoa_High_School/Academics/Resources/Science/Science_Researc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6"/>
          <p:cNvPicPr>
            <a:picLocks noChangeAspect="1"/>
          </p:cNvPicPr>
          <p:nvPr/>
        </p:nvPicPr>
        <p:blipFill>
          <a:blip r:embed="rId3"/>
          <a:srcRect l="8908"/>
          <a:stretch>
            <a:fillRect/>
          </a:stretch>
        </p:blipFill>
        <p:spPr bwMode="auto">
          <a:xfrm>
            <a:off x="2874963" y="2082800"/>
            <a:ext cx="3200400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52400" y="381000"/>
            <a:ext cx="8686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/>
              <a:t>Brevard Regional Science Fairs</a:t>
            </a:r>
          </a:p>
          <a:p>
            <a:pPr algn="ctr">
              <a:spcBef>
                <a:spcPct val="50000"/>
              </a:spcBef>
            </a:pPr>
            <a:r>
              <a:rPr lang="en-US" sz="2400" dirty="0"/>
              <a:t>Research Teachers </a:t>
            </a:r>
            <a:r>
              <a:rPr lang="en-US" sz="2400" dirty="0" smtClean="0"/>
              <a:t>Boot Camp August 24, 2015</a:t>
            </a:r>
            <a:endParaRPr lang="en-US" sz="2400" dirty="0"/>
          </a:p>
        </p:txBody>
      </p:sp>
      <p:pic>
        <p:nvPicPr>
          <p:cNvPr id="16387" name="Picture 1"/>
          <p:cNvPicPr>
            <a:picLocks noChangeAspect="1"/>
          </p:cNvPicPr>
          <p:nvPr/>
        </p:nvPicPr>
        <p:blipFill>
          <a:blip r:embed="rId4"/>
          <a:srcRect r="10500"/>
          <a:stretch>
            <a:fillRect/>
          </a:stretch>
        </p:blipFill>
        <p:spPr bwMode="auto">
          <a:xfrm>
            <a:off x="6075363" y="2070100"/>
            <a:ext cx="3068637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2"/>
          <p:cNvPicPr>
            <a:picLocks noChangeAspect="1"/>
          </p:cNvPicPr>
          <p:nvPr/>
        </p:nvPicPr>
        <p:blipFill>
          <a:blip r:embed="rId5"/>
          <a:srcRect l="13261"/>
          <a:stretch>
            <a:fillRect/>
          </a:stretch>
        </p:blipFill>
        <p:spPr bwMode="auto">
          <a:xfrm>
            <a:off x="2895600" y="4378325"/>
            <a:ext cx="3159125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/>
          <p:cNvPicPr>
            <a:picLocks noChangeAspect="1"/>
          </p:cNvPicPr>
          <p:nvPr/>
        </p:nvPicPr>
        <p:blipFill>
          <a:blip r:embed="rId6"/>
          <a:srcRect r="4987"/>
          <a:stretch>
            <a:fillRect/>
          </a:stretch>
        </p:blipFill>
        <p:spPr bwMode="auto">
          <a:xfrm>
            <a:off x="6054725" y="4371975"/>
            <a:ext cx="30892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/>
          </p:cNvPicPr>
          <p:nvPr/>
        </p:nvPicPr>
        <p:blipFill>
          <a:blip r:embed="rId7"/>
          <a:srcRect l="8583"/>
          <a:stretch>
            <a:fillRect/>
          </a:stretch>
        </p:blipFill>
        <p:spPr bwMode="auto">
          <a:xfrm>
            <a:off x="33338" y="2070100"/>
            <a:ext cx="2841625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5"/>
          <p:cNvPicPr>
            <a:picLocks noChangeAspect="1"/>
          </p:cNvPicPr>
          <p:nvPr/>
        </p:nvPicPr>
        <p:blipFill>
          <a:blip r:embed="rId8"/>
          <a:srcRect t="12343" r="5553"/>
          <a:stretch>
            <a:fillRect/>
          </a:stretch>
        </p:blipFill>
        <p:spPr bwMode="auto">
          <a:xfrm>
            <a:off x="20638" y="4378325"/>
            <a:ext cx="28749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Forms, forms and more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17638"/>
            <a:ext cx="4038600" cy="4525963"/>
          </a:xfrm>
        </p:spPr>
        <p:txBody>
          <a:bodyPr/>
          <a:lstStyle/>
          <a:p>
            <a:r>
              <a:rPr lang="en-US" sz="3200" dirty="0" smtClean="0"/>
              <a:t>Knowledge Forms</a:t>
            </a:r>
          </a:p>
          <a:p>
            <a:pPr lvl="1"/>
            <a:r>
              <a:rPr lang="en-US" sz="3200" dirty="0" smtClean="0"/>
              <a:t>Research Teacher</a:t>
            </a:r>
          </a:p>
          <a:p>
            <a:pPr lvl="1"/>
            <a:r>
              <a:rPr lang="en-US" sz="3200" dirty="0" smtClean="0"/>
              <a:t>All knowledge</a:t>
            </a:r>
          </a:p>
          <a:p>
            <a:pPr lvl="1"/>
            <a:r>
              <a:rPr lang="en-US" sz="3200" dirty="0" smtClean="0"/>
              <a:t>By “category”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38600" y="1083334"/>
            <a:ext cx="4953000" cy="531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8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3"/>
          <p:cNvSpPr txBox="1">
            <a:spLocks noChangeArrowheads="1"/>
          </p:cNvSpPr>
          <p:nvPr/>
        </p:nvSpPr>
        <p:spPr bwMode="auto">
          <a:xfrm>
            <a:off x="663054" y="1371600"/>
            <a:ext cx="3238500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u="sng" dirty="0">
                <a:latin typeface="Tahoma" pitchFamily="34" charset="0"/>
              </a:rPr>
              <a:t>Form 1</a:t>
            </a:r>
            <a:r>
              <a:rPr lang="en-US" dirty="0">
                <a:latin typeface="Tahoma" pitchFamily="34" charset="0"/>
              </a:rPr>
              <a:t> is required of all projects.</a:t>
            </a:r>
          </a:p>
          <a:p>
            <a:pPr eaLnBrk="0" hangingPunct="0">
              <a:spcBef>
                <a:spcPct val="50000"/>
              </a:spcBef>
            </a:pPr>
            <a:r>
              <a:rPr lang="en-US" b="1" u="sng" dirty="0">
                <a:latin typeface="Tahoma" pitchFamily="34" charset="0"/>
              </a:rPr>
              <a:t>Form 1</a:t>
            </a:r>
            <a:r>
              <a:rPr lang="en-US" dirty="0">
                <a:latin typeface="Tahoma" pitchFamily="34" charset="0"/>
              </a:rPr>
              <a:t> is a fillable and savable form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Make sure that areas pertaining to the project are indicated.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>
                <a:solidFill>
                  <a:srgbClr val="0066FF"/>
                </a:solidFill>
                <a:latin typeface="Tahoma" pitchFamily="34" charset="0"/>
              </a:rPr>
              <a:t>Signatures and dates in blue </a:t>
            </a:r>
            <a:r>
              <a:rPr lang="en-US" dirty="0" smtClean="0">
                <a:solidFill>
                  <a:srgbClr val="0066FF"/>
                </a:solidFill>
                <a:latin typeface="Tahoma" pitchFamily="34" charset="0"/>
              </a:rPr>
              <a:t>ink or electronic signature applied.</a:t>
            </a:r>
            <a:endParaRPr lang="en-US" dirty="0">
              <a:solidFill>
                <a:srgbClr val="0066FF"/>
              </a:solidFill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38600" y="0"/>
            <a:ext cx="51054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7" y="228600"/>
            <a:ext cx="3733800" cy="675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9523" y="228600"/>
            <a:ext cx="4663553" cy="613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7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3"/>
          <p:cNvSpPr txBox="1">
            <a:spLocks noChangeArrowheads="1"/>
          </p:cNvSpPr>
          <p:nvPr/>
        </p:nvSpPr>
        <p:spPr bwMode="auto">
          <a:xfrm>
            <a:off x="685799" y="1371600"/>
            <a:ext cx="3078707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u="sng" dirty="0">
                <a:latin typeface="Tahoma" pitchFamily="34" charset="0"/>
              </a:rPr>
              <a:t>Form 1A</a:t>
            </a:r>
            <a:r>
              <a:rPr lang="en-US" dirty="0">
                <a:latin typeface="Tahoma" pitchFamily="34" charset="0"/>
              </a:rPr>
              <a:t> is required of all projects.</a:t>
            </a:r>
          </a:p>
          <a:p>
            <a:pPr eaLnBrk="0" hangingPunct="0">
              <a:spcBef>
                <a:spcPct val="50000"/>
              </a:spcBef>
            </a:pPr>
            <a:r>
              <a:rPr lang="en-US" b="1" u="sng" dirty="0"/>
              <a:t>Form 1A</a:t>
            </a:r>
            <a:r>
              <a:rPr lang="en-US" dirty="0"/>
              <a:t> is a fillable and savable form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Start dates are of the </a:t>
            </a:r>
            <a:r>
              <a:rPr lang="en-US" b="1" u="sng" dirty="0">
                <a:latin typeface="Tahoma" pitchFamily="34" charset="0"/>
              </a:rPr>
              <a:t>experimentation</a:t>
            </a:r>
            <a:r>
              <a:rPr lang="en-US" dirty="0">
                <a:latin typeface="Tahoma" pitchFamily="34" charset="0"/>
              </a:rPr>
              <a:t> portion of the project.</a:t>
            </a:r>
          </a:p>
        </p:txBody>
      </p:sp>
      <p:sp>
        <p:nvSpPr>
          <p:cNvPr id="6" name="Rectangle 5"/>
          <p:cNvSpPr/>
          <p:nvPr/>
        </p:nvSpPr>
        <p:spPr>
          <a:xfrm>
            <a:off x="4114800" y="0"/>
            <a:ext cx="50292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7" y="228600"/>
            <a:ext cx="3733800" cy="675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257175"/>
            <a:ext cx="4598944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8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575" y="338137"/>
            <a:ext cx="4819650" cy="6181725"/>
          </a:xfrm>
          <a:prstGeom prst="rect">
            <a:avLst/>
          </a:prstGeom>
        </p:spPr>
      </p:pic>
      <p:sp>
        <p:nvSpPr>
          <p:cNvPr id="61441" name="Text Box 3"/>
          <p:cNvSpPr txBox="1">
            <a:spLocks noChangeArrowheads="1"/>
          </p:cNvSpPr>
          <p:nvPr/>
        </p:nvSpPr>
        <p:spPr bwMode="auto">
          <a:xfrm>
            <a:off x="685799" y="1143000"/>
            <a:ext cx="3078707" cy="5239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u="sng" dirty="0">
                <a:latin typeface="Tahoma" pitchFamily="34" charset="0"/>
              </a:rPr>
              <a:t>Research Plan</a:t>
            </a:r>
            <a:r>
              <a:rPr lang="en-US" dirty="0">
                <a:latin typeface="Tahoma" pitchFamily="34" charset="0"/>
              </a:rPr>
              <a:t> is required of all projects.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 smtClean="0">
                <a:latin typeface="Tahoma" pitchFamily="34" charset="0"/>
              </a:rPr>
              <a:t>New items have been added to the Brevard Regional Research Plan template…</a:t>
            </a:r>
          </a:p>
          <a:p>
            <a:pPr eaLnBrk="0" hangingPunct="0">
              <a:spcBef>
                <a:spcPct val="50000"/>
              </a:spcBef>
            </a:pPr>
            <a:endParaRPr lang="en-US" sz="100" dirty="0" smtClean="0">
              <a:latin typeface="Tahoma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b="1" dirty="0" smtClean="0">
                <a:latin typeface="Tahoma" pitchFamily="34" charset="0"/>
              </a:rPr>
              <a:t>Rationale</a:t>
            </a:r>
            <a:r>
              <a:rPr lang="en-US" dirty="0" smtClean="0">
                <a:latin typeface="Tahoma" pitchFamily="34" charset="0"/>
              </a:rPr>
              <a:t> </a:t>
            </a:r>
            <a:r>
              <a:rPr lang="en-US" dirty="0">
                <a:latin typeface="Tahoma" pitchFamily="34" charset="0"/>
              </a:rPr>
              <a:t>… Brief synopsis of the background that supports your research problem and explain why this research is important </a:t>
            </a:r>
            <a:r>
              <a:rPr lang="en-US" dirty="0" smtClean="0">
                <a:latin typeface="Tahoma" pitchFamily="34" charset="0"/>
              </a:rPr>
              <a:t>scientifically.</a:t>
            </a:r>
          </a:p>
          <a:p>
            <a:pPr eaLnBrk="0" hangingPunct="0">
              <a:spcBef>
                <a:spcPct val="50000"/>
              </a:spcBef>
            </a:pPr>
            <a:r>
              <a:rPr lang="en-US" b="1" dirty="0" smtClean="0">
                <a:latin typeface="Tahoma" pitchFamily="34" charset="0"/>
              </a:rPr>
              <a:t>Materials List </a:t>
            </a:r>
            <a:r>
              <a:rPr lang="en-US" dirty="0" smtClean="0">
                <a:latin typeface="Tahoma" pitchFamily="34" charset="0"/>
              </a:rPr>
              <a:t>… </a:t>
            </a:r>
            <a:r>
              <a:rPr lang="en-US" b="1" dirty="0" smtClean="0">
                <a:latin typeface="Tahoma" pitchFamily="34" charset="0"/>
              </a:rPr>
              <a:t>bulleted</a:t>
            </a:r>
            <a:r>
              <a:rPr lang="en-US" dirty="0" smtClean="0">
                <a:latin typeface="Tahoma" pitchFamily="34" charset="0"/>
              </a:rPr>
              <a:t> list of all items used in research… includes concentration of chemicals and source and amount of all living organisms.  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14800" y="0"/>
            <a:ext cx="50292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07" y="228600"/>
            <a:ext cx="3733800" cy="67587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20219761">
            <a:off x="3726406" y="2998942"/>
            <a:ext cx="838200" cy="492125"/>
          </a:xfrm>
          <a:prstGeom prst="rightArrow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ight Arrow 7"/>
          <p:cNvSpPr/>
          <p:nvPr/>
        </p:nvSpPr>
        <p:spPr>
          <a:xfrm rot="19566168">
            <a:off x="3165557" y="3985931"/>
            <a:ext cx="1407447" cy="492125"/>
          </a:xfrm>
          <a:prstGeom prst="rightArrow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Explosion 2 3"/>
          <p:cNvSpPr/>
          <p:nvPr/>
        </p:nvSpPr>
        <p:spPr>
          <a:xfrm>
            <a:off x="6781800" y="5105400"/>
            <a:ext cx="2362200" cy="1600200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609058">
            <a:off x="6934200" y="55626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List of requirements!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4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851" y="304800"/>
            <a:ext cx="4429125" cy="6248400"/>
          </a:xfrm>
          <a:prstGeom prst="rect">
            <a:avLst/>
          </a:prstGeom>
        </p:spPr>
      </p:pic>
      <p:sp>
        <p:nvSpPr>
          <p:cNvPr id="61441" name="Text Box 3"/>
          <p:cNvSpPr txBox="1">
            <a:spLocks noChangeArrowheads="1"/>
          </p:cNvSpPr>
          <p:nvPr/>
        </p:nvSpPr>
        <p:spPr bwMode="auto">
          <a:xfrm>
            <a:off x="685799" y="1143000"/>
            <a:ext cx="3078707" cy="343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u="sng" dirty="0">
                <a:latin typeface="Tahoma" pitchFamily="34" charset="0"/>
              </a:rPr>
              <a:t>Research Plan</a:t>
            </a:r>
            <a:r>
              <a:rPr lang="en-US" dirty="0">
                <a:latin typeface="Tahoma" pitchFamily="34" charset="0"/>
              </a:rPr>
              <a:t> is required of all projects.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 smtClean="0">
                <a:latin typeface="Tahoma" pitchFamily="34" charset="0"/>
              </a:rPr>
              <a:t>Template is a Word.doc Form… you may cut and paste… note bulleted and numbered items.</a:t>
            </a:r>
          </a:p>
          <a:p>
            <a:pPr eaLnBrk="0" hangingPunct="0">
              <a:spcBef>
                <a:spcPct val="50000"/>
              </a:spcBef>
            </a:pPr>
            <a:endParaRPr lang="en-US" sz="100" dirty="0" smtClean="0">
              <a:latin typeface="Tahoma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b="1" dirty="0" smtClean="0">
                <a:latin typeface="Tahoma" pitchFamily="34" charset="0"/>
              </a:rPr>
              <a:t>Procedure (Research Methods) </a:t>
            </a:r>
            <a:r>
              <a:rPr lang="en-US" dirty="0" smtClean="0">
                <a:latin typeface="Tahoma" pitchFamily="34" charset="0"/>
              </a:rPr>
              <a:t>… </a:t>
            </a:r>
            <a:r>
              <a:rPr lang="en-US" b="1" dirty="0" smtClean="0">
                <a:latin typeface="Tahoma" pitchFamily="34" charset="0"/>
              </a:rPr>
              <a:t>numbered</a:t>
            </a:r>
            <a:r>
              <a:rPr lang="en-US" dirty="0" smtClean="0">
                <a:latin typeface="Tahoma" pitchFamily="34" charset="0"/>
              </a:rPr>
              <a:t> … make sure to include all requirements listed for a particular area of research.</a:t>
            </a:r>
          </a:p>
        </p:txBody>
      </p:sp>
      <p:sp>
        <p:nvSpPr>
          <p:cNvPr id="5" name="Rectangle 4"/>
          <p:cNvSpPr/>
          <p:nvPr/>
        </p:nvSpPr>
        <p:spPr>
          <a:xfrm>
            <a:off x="4114800" y="0"/>
            <a:ext cx="50292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07" y="228600"/>
            <a:ext cx="3733800" cy="675875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2807407">
            <a:off x="3527047" y="4895232"/>
            <a:ext cx="1431632" cy="436837"/>
          </a:xfrm>
          <a:prstGeom prst="rightArrow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Explosion 2 8"/>
          <p:cNvSpPr/>
          <p:nvPr/>
        </p:nvSpPr>
        <p:spPr>
          <a:xfrm>
            <a:off x="6749716" y="1607380"/>
            <a:ext cx="2362200" cy="1600200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0609058">
            <a:off x="6902116" y="206458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List of requirements!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4648200"/>
            <a:ext cx="3307306" cy="1905000"/>
          </a:xfrm>
          <a:prstGeom prst="roundRect">
            <a:avLst/>
          </a:prstGeom>
          <a:solidFill>
            <a:srgbClr val="FFFF00"/>
          </a:solidFill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95300" y="4631204"/>
            <a:ext cx="3231106" cy="193899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Please make sure that students include all requirements listed for a particular area of research!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750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798" y="318058"/>
            <a:ext cx="4610100" cy="4124325"/>
          </a:xfrm>
          <a:prstGeom prst="rect">
            <a:avLst/>
          </a:prstGeom>
        </p:spPr>
      </p:pic>
      <p:sp>
        <p:nvSpPr>
          <p:cNvPr id="61441" name="Text Box 3"/>
          <p:cNvSpPr txBox="1">
            <a:spLocks noChangeArrowheads="1"/>
          </p:cNvSpPr>
          <p:nvPr/>
        </p:nvSpPr>
        <p:spPr bwMode="auto">
          <a:xfrm>
            <a:off x="338852" y="904475"/>
            <a:ext cx="352234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u="sng" dirty="0">
                <a:latin typeface="Tahoma" pitchFamily="34" charset="0"/>
              </a:rPr>
              <a:t>Research Plan</a:t>
            </a:r>
            <a:r>
              <a:rPr lang="en-US" dirty="0">
                <a:latin typeface="Tahoma" pitchFamily="34" charset="0"/>
              </a:rPr>
              <a:t> is required of all projects.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The template boxes expand </a:t>
            </a:r>
            <a:r>
              <a:rPr lang="en-US" dirty="0" smtClean="0">
                <a:latin typeface="Tahoma" pitchFamily="34" charset="0"/>
              </a:rPr>
              <a:t>as </a:t>
            </a:r>
            <a:r>
              <a:rPr lang="en-US" dirty="0">
                <a:latin typeface="Tahoma" pitchFamily="34" charset="0"/>
              </a:rPr>
              <a:t>text is entered. Pages are numbered in the top right hand corner.</a:t>
            </a:r>
          </a:p>
          <a:p>
            <a:pPr eaLnBrk="0" hangingPunct="0">
              <a:spcBef>
                <a:spcPct val="50000"/>
              </a:spcBef>
            </a:pPr>
            <a:endParaRPr lang="en-US" sz="100" dirty="0" smtClean="0">
              <a:latin typeface="Tahoma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b="1" dirty="0" smtClean="0">
                <a:latin typeface="Tahoma" pitchFamily="34" charset="0"/>
              </a:rPr>
              <a:t>Data Analysis </a:t>
            </a:r>
            <a:r>
              <a:rPr lang="en-US" dirty="0" smtClean="0">
                <a:latin typeface="Tahoma" pitchFamily="34" charset="0"/>
              </a:rPr>
              <a:t>… </a:t>
            </a:r>
            <a:r>
              <a:rPr lang="en-US" b="1" dirty="0" smtClean="0">
                <a:latin typeface="Tahoma" pitchFamily="34" charset="0"/>
              </a:rPr>
              <a:t>numbered</a:t>
            </a:r>
            <a:r>
              <a:rPr lang="en-US" dirty="0" smtClean="0">
                <a:latin typeface="Tahoma" pitchFamily="34" charset="0"/>
              </a:rPr>
              <a:t> … please remember that “Data Analysis” is not a description of how data is to be displayed but an analysis of the data collected.</a:t>
            </a:r>
          </a:p>
          <a:p>
            <a:pPr eaLnBrk="0" hangingPunct="0">
              <a:spcBef>
                <a:spcPct val="50000"/>
              </a:spcBef>
            </a:pPr>
            <a:endParaRPr lang="en-US" sz="100" dirty="0">
              <a:latin typeface="Tahoma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b="1" dirty="0">
                <a:latin typeface="Tahoma" pitchFamily="34" charset="0"/>
              </a:rPr>
              <a:t>Conclusion  </a:t>
            </a:r>
            <a:r>
              <a:rPr lang="en-US" dirty="0">
                <a:latin typeface="Tahoma" pitchFamily="34" charset="0"/>
              </a:rPr>
              <a:t>… Conclusion of research at the end of experimentation. </a:t>
            </a:r>
          </a:p>
          <a:p>
            <a:pPr eaLnBrk="0" hangingPunct="0">
              <a:spcBef>
                <a:spcPct val="50000"/>
              </a:spcBef>
            </a:pPr>
            <a:r>
              <a:rPr lang="en-US" b="1" dirty="0">
                <a:latin typeface="Tahoma" pitchFamily="34" charset="0"/>
              </a:rPr>
              <a:t>Bibliography </a:t>
            </a:r>
            <a:r>
              <a:rPr lang="en-US" dirty="0">
                <a:latin typeface="Tahoma" pitchFamily="34" charset="0"/>
              </a:rPr>
              <a:t>… </a:t>
            </a:r>
            <a:r>
              <a:rPr lang="en-US" b="1" dirty="0">
                <a:latin typeface="Tahoma" pitchFamily="34" charset="0"/>
              </a:rPr>
              <a:t>numbered</a:t>
            </a:r>
            <a:r>
              <a:rPr lang="en-US" dirty="0">
                <a:latin typeface="Tahoma" pitchFamily="34" charset="0"/>
              </a:rPr>
              <a:t> … please make sure to include required citations (depending on nature of research).  Sources should be diverse.</a:t>
            </a:r>
          </a:p>
          <a:p>
            <a:pPr eaLnBrk="0" hangingPunct="0">
              <a:spcBef>
                <a:spcPct val="50000"/>
              </a:spcBef>
            </a:pPr>
            <a:endParaRPr lang="en-US" dirty="0"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14800" y="0"/>
            <a:ext cx="50292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07" y="228600"/>
            <a:ext cx="3733800" cy="675875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8261643">
            <a:off x="3129329" y="1775169"/>
            <a:ext cx="1867145" cy="436837"/>
          </a:xfrm>
          <a:prstGeom prst="rightArrow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Explosion 2 10"/>
          <p:cNvSpPr/>
          <p:nvPr/>
        </p:nvSpPr>
        <p:spPr>
          <a:xfrm>
            <a:off x="6709686" y="2107163"/>
            <a:ext cx="2362200" cy="1600200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20609058">
            <a:off x="6862086" y="2564363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List of requirements!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27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3"/>
          <p:cNvSpPr txBox="1">
            <a:spLocks noChangeArrowheads="1"/>
          </p:cNvSpPr>
          <p:nvPr/>
        </p:nvSpPr>
        <p:spPr bwMode="auto">
          <a:xfrm>
            <a:off x="684662" y="1219200"/>
            <a:ext cx="3048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u="sng" dirty="0">
                <a:latin typeface="Tahoma" pitchFamily="34" charset="0"/>
              </a:rPr>
              <a:t>Form 1B</a:t>
            </a:r>
            <a:r>
              <a:rPr lang="en-US" dirty="0">
                <a:latin typeface="Tahoma" pitchFamily="34" charset="0"/>
              </a:rPr>
              <a:t> is required of all projects.</a:t>
            </a:r>
          </a:p>
          <a:p>
            <a:pPr eaLnBrk="0" hangingPunct="0">
              <a:spcBef>
                <a:spcPct val="50000"/>
              </a:spcBef>
            </a:pPr>
            <a:r>
              <a:rPr lang="en-US" b="1" u="sng" dirty="0"/>
              <a:t>Form 1B</a:t>
            </a:r>
            <a:r>
              <a:rPr lang="en-US" dirty="0"/>
              <a:t> is a fillable and savable form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>
                <a:solidFill>
                  <a:srgbClr val="0066FF"/>
                </a:solidFill>
                <a:latin typeface="Tahoma" pitchFamily="34" charset="0"/>
              </a:rPr>
              <a:t>Signatures and dates in blue ink or electronic signature applied.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 smtClean="0">
                <a:latin typeface="Tahoma" pitchFamily="34" charset="0"/>
              </a:rPr>
              <a:t>Some </a:t>
            </a:r>
            <a:r>
              <a:rPr lang="en-US" dirty="0">
                <a:latin typeface="Tahoma" pitchFamily="34" charset="0"/>
              </a:rPr>
              <a:t>projects require SRC approval before experimentation. </a:t>
            </a:r>
            <a:r>
              <a:rPr lang="en-US" b="1" u="sng" dirty="0">
                <a:solidFill>
                  <a:srgbClr val="FF0000"/>
                </a:solidFill>
                <a:latin typeface="Tahoma" pitchFamily="34" charset="0"/>
              </a:rPr>
              <a:t>All</a:t>
            </a:r>
            <a:r>
              <a:rPr lang="en-US" u="sng" dirty="0">
                <a:solidFill>
                  <a:srgbClr val="FF0000"/>
                </a:solidFill>
                <a:latin typeface="Tahoma" pitchFamily="34" charset="0"/>
              </a:rPr>
              <a:t> projects must be reviewed by fair directors before experimentation.  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>
                <a:solidFill>
                  <a:srgbClr val="FF00FF"/>
                </a:solidFill>
                <a:latin typeface="Tahoma" pitchFamily="34" charset="0"/>
              </a:rPr>
              <a:t>Projects involving human subjects must </a:t>
            </a:r>
            <a:r>
              <a:rPr lang="en-US" dirty="0" smtClean="0">
                <a:solidFill>
                  <a:srgbClr val="FF00FF"/>
                </a:solidFill>
                <a:latin typeface="Tahoma" pitchFamily="34" charset="0"/>
              </a:rPr>
              <a:t>go SRC then IRB </a:t>
            </a:r>
            <a:r>
              <a:rPr lang="en-US" dirty="0">
                <a:solidFill>
                  <a:srgbClr val="FF00FF"/>
                </a:solidFill>
                <a:latin typeface="Tahoma" pitchFamily="34" charset="0"/>
              </a:rPr>
              <a:t>and then </a:t>
            </a:r>
            <a:r>
              <a:rPr lang="en-US" dirty="0" smtClean="0">
                <a:solidFill>
                  <a:srgbClr val="FF00FF"/>
                </a:solidFill>
                <a:latin typeface="Tahoma" pitchFamily="34" charset="0"/>
              </a:rPr>
              <a:t>be resubmitted to SRC </a:t>
            </a:r>
            <a:r>
              <a:rPr lang="en-US" dirty="0">
                <a:solidFill>
                  <a:srgbClr val="FF00FF"/>
                </a:solidFill>
                <a:latin typeface="Tahoma" pitchFamily="34" charset="0"/>
              </a:rPr>
              <a:t>for </a:t>
            </a:r>
            <a:r>
              <a:rPr lang="en-US" dirty="0" smtClean="0">
                <a:solidFill>
                  <a:srgbClr val="FF00FF"/>
                </a:solidFill>
                <a:latin typeface="Tahoma" pitchFamily="34" charset="0"/>
              </a:rPr>
              <a:t>final approval</a:t>
            </a:r>
            <a:r>
              <a:rPr lang="en-US" dirty="0">
                <a:solidFill>
                  <a:srgbClr val="FF00FF"/>
                </a:solidFill>
                <a:latin typeface="Tahoma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038600" y="0"/>
            <a:ext cx="51054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7" y="228600"/>
            <a:ext cx="3733800" cy="675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9100" y="209550"/>
            <a:ext cx="4724400" cy="616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9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3"/>
          <p:cNvSpPr txBox="1">
            <a:spLocks noChangeArrowheads="1"/>
          </p:cNvSpPr>
          <p:nvPr/>
        </p:nvSpPr>
        <p:spPr bwMode="auto">
          <a:xfrm>
            <a:off x="659642" y="1219200"/>
            <a:ext cx="3276600" cy="521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u="sng" dirty="0">
                <a:latin typeface="Tahoma" pitchFamily="34" charset="0"/>
              </a:rPr>
              <a:t>Form 1C</a:t>
            </a:r>
            <a:r>
              <a:rPr lang="en-US" dirty="0">
                <a:latin typeface="Tahoma" pitchFamily="34" charset="0"/>
              </a:rPr>
              <a:t> is required of some projects.</a:t>
            </a:r>
          </a:p>
          <a:p>
            <a:pPr eaLnBrk="0" hangingPunct="0">
              <a:spcBef>
                <a:spcPct val="50000"/>
              </a:spcBef>
            </a:pPr>
            <a:r>
              <a:rPr lang="en-US" b="1" u="sng" dirty="0"/>
              <a:t>Form 1C</a:t>
            </a:r>
            <a:r>
              <a:rPr lang="en-US" dirty="0"/>
              <a:t> is a fillable and savable form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/>
              <a:t>Please make sure that all questions are answered appropriately.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Determination of requirement is </a:t>
            </a:r>
            <a:r>
              <a:rPr lang="en-US" dirty="0" smtClean="0">
                <a:latin typeface="Tahoma" pitchFamily="34" charset="0"/>
              </a:rPr>
              <a:t>established </a:t>
            </a:r>
            <a:r>
              <a:rPr lang="en-US" dirty="0">
                <a:latin typeface="Tahoma" pitchFamily="34" charset="0"/>
              </a:rPr>
              <a:t>by SRC and rules/guidelines.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>
                <a:solidFill>
                  <a:srgbClr val="0066FF"/>
                </a:solidFill>
                <a:latin typeface="Tahoma" pitchFamily="34" charset="0"/>
              </a:rPr>
              <a:t>Signatures and dates in blue ink or electronic signature applied.</a:t>
            </a:r>
          </a:p>
          <a:p>
            <a:pPr eaLnBrk="0" hangingPunct="0">
              <a:spcBef>
                <a:spcPct val="50000"/>
              </a:spcBef>
            </a:pPr>
            <a:r>
              <a:rPr lang="en-US" b="1" u="sng" dirty="0" smtClean="0">
                <a:solidFill>
                  <a:srgbClr val="00B050"/>
                </a:solidFill>
                <a:latin typeface="Tahoma" pitchFamily="34" charset="0"/>
              </a:rPr>
              <a:t>This </a:t>
            </a:r>
            <a:r>
              <a:rPr lang="en-US" b="1" u="sng" dirty="0">
                <a:solidFill>
                  <a:srgbClr val="00B050"/>
                </a:solidFill>
                <a:latin typeface="Tahoma" pitchFamily="34" charset="0"/>
              </a:rPr>
              <a:t>is the only form that should be dated after the start of experimentation.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3962400" y="0"/>
            <a:ext cx="51816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7" y="228600"/>
            <a:ext cx="3733800" cy="6758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782" y="228600"/>
            <a:ext cx="4826835" cy="617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9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2971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u="sng" dirty="0">
                <a:latin typeface="Tahoma" pitchFamily="34" charset="0"/>
              </a:rPr>
              <a:t>Form 2</a:t>
            </a:r>
            <a:r>
              <a:rPr lang="en-US" dirty="0">
                <a:latin typeface="Tahoma" pitchFamily="34" charset="0"/>
              </a:rPr>
              <a:t> is required of some projects.</a:t>
            </a:r>
          </a:p>
          <a:p>
            <a:pPr eaLnBrk="0" hangingPunct="0">
              <a:spcBef>
                <a:spcPct val="50000"/>
              </a:spcBef>
            </a:pPr>
            <a:r>
              <a:rPr lang="en-US" b="1" u="sng" dirty="0"/>
              <a:t>Form 2</a:t>
            </a:r>
            <a:r>
              <a:rPr lang="en-US" dirty="0"/>
              <a:t> is a fillable and savable </a:t>
            </a:r>
            <a:r>
              <a:rPr lang="en-US" dirty="0" smtClean="0"/>
              <a:t>form.</a:t>
            </a:r>
            <a:endParaRPr lang="en-US" dirty="0">
              <a:latin typeface="Tahoma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Please make sure that all questions are answered appropriately.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Determination of requirement is </a:t>
            </a:r>
            <a:r>
              <a:rPr lang="en-US" dirty="0" smtClean="0">
                <a:latin typeface="Tahoma" pitchFamily="34" charset="0"/>
              </a:rPr>
              <a:t>established by </a:t>
            </a:r>
            <a:r>
              <a:rPr lang="en-US" dirty="0">
                <a:latin typeface="Tahoma" pitchFamily="34" charset="0"/>
              </a:rPr>
              <a:t>SRC/IRB and rules/guidelines.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>
                <a:solidFill>
                  <a:srgbClr val="0066FF"/>
                </a:solidFill>
                <a:latin typeface="Tahoma" pitchFamily="34" charset="0"/>
              </a:rPr>
              <a:t>Signatures and dates in blue ink or electronic signature applied.</a:t>
            </a:r>
          </a:p>
        </p:txBody>
      </p:sp>
      <p:sp>
        <p:nvSpPr>
          <p:cNvPr id="5" name="Rectangle 4"/>
          <p:cNvSpPr/>
          <p:nvPr/>
        </p:nvSpPr>
        <p:spPr>
          <a:xfrm>
            <a:off x="4038600" y="0"/>
            <a:ext cx="51054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7" y="228600"/>
            <a:ext cx="3733800" cy="675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6353" y="228600"/>
            <a:ext cx="4769893" cy="614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15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3"/>
          <p:cNvSpPr txBox="1">
            <a:spLocks noChangeArrowheads="1"/>
          </p:cNvSpPr>
          <p:nvPr/>
        </p:nvSpPr>
        <p:spPr bwMode="auto">
          <a:xfrm>
            <a:off x="457200" y="1066800"/>
            <a:ext cx="3154907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u="sng" dirty="0">
                <a:latin typeface="Tahoma" pitchFamily="34" charset="0"/>
              </a:rPr>
              <a:t>Form 3</a:t>
            </a:r>
            <a:r>
              <a:rPr lang="en-US" dirty="0">
                <a:latin typeface="Tahoma" pitchFamily="34" charset="0"/>
              </a:rPr>
              <a:t> is required of </a:t>
            </a:r>
            <a:r>
              <a:rPr lang="en-US" dirty="0" smtClean="0">
                <a:latin typeface="Tahoma" pitchFamily="34" charset="0"/>
              </a:rPr>
              <a:t>most projects</a:t>
            </a:r>
            <a:r>
              <a:rPr lang="en-US" dirty="0">
                <a:latin typeface="Tahoma" pitchFamily="34" charset="0"/>
              </a:rPr>
              <a:t>.</a:t>
            </a:r>
          </a:p>
          <a:p>
            <a:pPr eaLnBrk="0" hangingPunct="0">
              <a:spcBef>
                <a:spcPct val="50000"/>
              </a:spcBef>
            </a:pPr>
            <a:r>
              <a:rPr lang="en-US" b="1" u="sng" dirty="0"/>
              <a:t>Form 3</a:t>
            </a:r>
            <a:r>
              <a:rPr lang="en-US" dirty="0"/>
              <a:t> is a fillable and savable form</a:t>
            </a:r>
            <a:endParaRPr lang="en-US" dirty="0">
              <a:latin typeface="Tahoma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dirty="0"/>
              <a:t>Please make sure that all questions are answered appropriately</a:t>
            </a:r>
            <a:r>
              <a:rPr lang="en-US" dirty="0" smtClean="0"/>
              <a:t>.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 smtClean="0"/>
              <a:t>Make sure to list appropriate sources off safety information.</a:t>
            </a:r>
            <a:endParaRPr lang="en-US" dirty="0"/>
          </a:p>
          <a:p>
            <a:pPr eaLnBrk="0" hangingPunct="0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Determination of requirement is </a:t>
            </a:r>
            <a:r>
              <a:rPr lang="en-US" dirty="0" smtClean="0">
                <a:solidFill>
                  <a:srgbClr val="FF00FF"/>
                </a:solidFill>
                <a:latin typeface="Tahoma" pitchFamily="34" charset="0"/>
              </a:rPr>
              <a:t>established</a:t>
            </a:r>
            <a:r>
              <a:rPr lang="en-US" dirty="0" smtClean="0">
                <a:latin typeface="Tahoma" pitchFamily="34" charset="0"/>
              </a:rPr>
              <a:t> </a:t>
            </a:r>
            <a:r>
              <a:rPr lang="en-US" dirty="0">
                <a:latin typeface="Tahoma" pitchFamily="34" charset="0"/>
              </a:rPr>
              <a:t>by SRC/IRB and rules/guidelines.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>
                <a:solidFill>
                  <a:srgbClr val="0066FF"/>
                </a:solidFill>
                <a:latin typeface="Tahoma" pitchFamily="34" charset="0"/>
              </a:rPr>
              <a:t>Signatures and dates in blue ink or electronic signature applied.</a:t>
            </a:r>
          </a:p>
        </p:txBody>
      </p:sp>
      <p:sp>
        <p:nvSpPr>
          <p:cNvPr id="5" name="Rectangle 4"/>
          <p:cNvSpPr/>
          <p:nvPr/>
        </p:nvSpPr>
        <p:spPr>
          <a:xfrm>
            <a:off x="4038600" y="0"/>
            <a:ext cx="51054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7" y="228600"/>
            <a:ext cx="3733800" cy="67587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127848">
            <a:off x="3147293" y="3905341"/>
            <a:ext cx="838200" cy="436837"/>
          </a:xfrm>
          <a:prstGeom prst="rightArrow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9562" y="98625"/>
            <a:ext cx="4943475" cy="646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47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2"/>
          <p:cNvSpPr txBox="1">
            <a:spLocks noChangeArrowheads="1"/>
          </p:cNvSpPr>
          <p:nvPr/>
        </p:nvSpPr>
        <p:spPr bwMode="auto">
          <a:xfrm>
            <a:off x="152400" y="381000"/>
            <a:ext cx="8686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/>
              <a:t>Brevard Regional Science Fairs</a:t>
            </a:r>
          </a:p>
          <a:p>
            <a:pPr algn="ctr">
              <a:spcBef>
                <a:spcPct val="50000"/>
              </a:spcBef>
            </a:pPr>
            <a:r>
              <a:rPr lang="en-US" sz="2400" dirty="0"/>
              <a:t>Research Teachers </a:t>
            </a:r>
            <a:r>
              <a:rPr lang="en-US" sz="2400" dirty="0" smtClean="0"/>
              <a:t>Boot Camp August 24, 2015</a:t>
            </a:r>
            <a:endParaRPr lang="en-US" sz="2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800" y="2012950"/>
            <a:ext cx="868680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1"/>
          <p:cNvSpPr txBox="1">
            <a:spLocks noChangeArrowheads="1"/>
          </p:cNvSpPr>
          <p:nvPr/>
        </p:nvSpPr>
        <p:spPr bwMode="auto">
          <a:xfrm>
            <a:off x="584200" y="5302250"/>
            <a:ext cx="8229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Note:  Student teacher ratio in allocating units may vary from year to year.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3"/>
          <p:cNvSpPr txBox="1">
            <a:spLocks noChangeArrowheads="1"/>
          </p:cNvSpPr>
          <p:nvPr/>
        </p:nvSpPr>
        <p:spPr bwMode="auto">
          <a:xfrm>
            <a:off x="646414" y="1066800"/>
            <a:ext cx="3255140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u="sng" dirty="0">
                <a:latin typeface="Tahoma" pitchFamily="34" charset="0"/>
              </a:rPr>
              <a:t>Form 4 </a:t>
            </a:r>
            <a:r>
              <a:rPr lang="en-US" dirty="0">
                <a:latin typeface="Tahoma" pitchFamily="34" charset="0"/>
              </a:rPr>
              <a:t>is required of all projects involving human subjects.</a:t>
            </a:r>
          </a:p>
          <a:p>
            <a:pPr eaLnBrk="0" hangingPunct="0">
              <a:spcBef>
                <a:spcPct val="50000"/>
              </a:spcBef>
            </a:pPr>
            <a:r>
              <a:rPr lang="en-US" b="1" u="sng" dirty="0"/>
              <a:t>Form 4</a:t>
            </a:r>
            <a:r>
              <a:rPr lang="en-US" dirty="0"/>
              <a:t> is a fillable and savable </a:t>
            </a:r>
            <a:r>
              <a:rPr lang="en-US" dirty="0" smtClean="0"/>
              <a:t>form.</a:t>
            </a:r>
            <a:endParaRPr lang="en-US" dirty="0">
              <a:latin typeface="Tahoma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b="1" u="sng" dirty="0">
                <a:latin typeface="Tahoma" pitchFamily="34" charset="0"/>
              </a:rPr>
              <a:t>Level of risk is determined by the IRB</a:t>
            </a:r>
            <a:r>
              <a:rPr lang="en-US" dirty="0">
                <a:latin typeface="Tahoma" pitchFamily="34" charset="0"/>
              </a:rPr>
              <a:t>.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Determination of requirement is </a:t>
            </a:r>
            <a:r>
              <a:rPr lang="en-US" dirty="0" smtClean="0">
                <a:latin typeface="Tahoma" pitchFamily="34" charset="0"/>
              </a:rPr>
              <a:t>established </a:t>
            </a:r>
            <a:r>
              <a:rPr lang="en-US" dirty="0">
                <a:latin typeface="Tahoma" pitchFamily="34" charset="0"/>
              </a:rPr>
              <a:t>by SRC/IRB and rules/guidelines.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Form 4 must be completed </a:t>
            </a:r>
            <a:r>
              <a:rPr lang="en-US" b="1" u="sng" dirty="0">
                <a:latin typeface="Tahoma" pitchFamily="34" charset="0"/>
              </a:rPr>
              <a:t>AND</a:t>
            </a:r>
            <a:r>
              <a:rPr lang="en-US" dirty="0">
                <a:latin typeface="Tahoma" pitchFamily="34" charset="0"/>
              </a:rPr>
              <a:t> SRC approval must be </a:t>
            </a:r>
            <a:r>
              <a:rPr lang="en-US" dirty="0" smtClean="0">
                <a:latin typeface="Tahoma" pitchFamily="34" charset="0"/>
              </a:rPr>
              <a:t>obtained </a:t>
            </a:r>
            <a:r>
              <a:rPr lang="en-US" dirty="0">
                <a:latin typeface="Tahoma" pitchFamily="34" charset="0"/>
              </a:rPr>
              <a:t>before projects involving humans may begin.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>
                <a:solidFill>
                  <a:srgbClr val="0066FF"/>
                </a:solidFill>
                <a:latin typeface="Tahoma" pitchFamily="34" charset="0"/>
              </a:rPr>
              <a:t>Signatures and dates in blue ink or electronic signature applied.</a:t>
            </a:r>
          </a:p>
        </p:txBody>
      </p:sp>
      <p:sp>
        <p:nvSpPr>
          <p:cNvPr id="5" name="Rectangle 4"/>
          <p:cNvSpPr/>
          <p:nvPr/>
        </p:nvSpPr>
        <p:spPr>
          <a:xfrm>
            <a:off x="4038600" y="0"/>
            <a:ext cx="51054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7" y="228600"/>
            <a:ext cx="3733800" cy="675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2430" y="90744"/>
            <a:ext cx="4789170" cy="6310055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20889723">
            <a:off x="3058742" y="2310921"/>
            <a:ext cx="838200" cy="436837"/>
          </a:xfrm>
          <a:prstGeom prst="rightArrow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4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3"/>
          <p:cNvSpPr txBox="1">
            <a:spLocks noChangeArrowheads="1"/>
          </p:cNvSpPr>
          <p:nvPr/>
        </p:nvSpPr>
        <p:spPr bwMode="auto">
          <a:xfrm>
            <a:off x="509367" y="920397"/>
            <a:ext cx="325514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u="sng" dirty="0">
                <a:latin typeface="Tahoma" pitchFamily="34" charset="0"/>
              </a:rPr>
              <a:t>Form 4 </a:t>
            </a:r>
            <a:r>
              <a:rPr lang="en-US" dirty="0" smtClean="0">
                <a:latin typeface="Tahoma" pitchFamily="34" charset="0"/>
              </a:rPr>
              <a:t> requires review by an Institutional Review Board (IRB).</a:t>
            </a:r>
            <a:endParaRPr lang="en-US" dirty="0">
              <a:latin typeface="Tahoma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b="1" u="sng" dirty="0" smtClean="0"/>
              <a:t>An IRB requires at least three members not associated with student’s research in order to rule out a conflict of interest.</a:t>
            </a:r>
          </a:p>
          <a:p>
            <a:pPr eaLnBrk="0" hangingPunct="0">
              <a:spcBef>
                <a:spcPct val="50000"/>
              </a:spcBef>
            </a:pPr>
            <a:r>
              <a:rPr lang="en-US" b="1" u="sng" dirty="0" smtClean="0">
                <a:latin typeface="Tahoma" pitchFamily="34" charset="0"/>
              </a:rPr>
              <a:t>Note that “Specialist” must have credentials in area being reviewed.</a:t>
            </a:r>
            <a:endParaRPr lang="en-US" dirty="0">
              <a:latin typeface="Tahoma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b="1" u="sng" dirty="0" smtClean="0">
                <a:latin typeface="Tahoma" pitchFamily="34" charset="0"/>
              </a:rPr>
              <a:t>Brevard Regional Fairs will not be accepting expedited reviews.</a:t>
            </a:r>
            <a:endParaRPr lang="en-US" dirty="0">
              <a:latin typeface="Tahoma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Form 4 must be completed </a:t>
            </a:r>
            <a:r>
              <a:rPr lang="en-US" b="1" u="sng" dirty="0">
                <a:latin typeface="Tahoma" pitchFamily="34" charset="0"/>
              </a:rPr>
              <a:t>AND</a:t>
            </a:r>
            <a:r>
              <a:rPr lang="en-US" dirty="0">
                <a:latin typeface="Tahoma" pitchFamily="34" charset="0"/>
              </a:rPr>
              <a:t> SRC approval must be </a:t>
            </a:r>
            <a:r>
              <a:rPr lang="en-US" dirty="0" smtClean="0">
                <a:latin typeface="Tahoma" pitchFamily="34" charset="0"/>
              </a:rPr>
              <a:t>obtained </a:t>
            </a:r>
            <a:r>
              <a:rPr lang="en-US" dirty="0">
                <a:latin typeface="Tahoma" pitchFamily="34" charset="0"/>
              </a:rPr>
              <a:t>before projects involving humans may begin</a:t>
            </a:r>
            <a:r>
              <a:rPr lang="en-US" dirty="0" smtClean="0">
                <a:latin typeface="Tahoma" pitchFamily="34" charset="0"/>
              </a:rPr>
              <a:t>.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38600" y="0"/>
            <a:ext cx="51054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7" y="228600"/>
            <a:ext cx="3733800" cy="6758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1968" y="532688"/>
            <a:ext cx="4538663" cy="594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65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2"/>
          <p:cNvSpPr txBox="1">
            <a:spLocks noChangeArrowheads="1"/>
          </p:cNvSpPr>
          <p:nvPr/>
        </p:nvSpPr>
        <p:spPr bwMode="auto">
          <a:xfrm>
            <a:off x="640307" y="1524000"/>
            <a:ext cx="3124200" cy="272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u="sng" dirty="0">
                <a:latin typeface="Tahoma" pitchFamily="34" charset="0"/>
              </a:rPr>
              <a:t>Informed Consent Form</a:t>
            </a:r>
            <a:r>
              <a:rPr lang="en-US" dirty="0">
                <a:latin typeface="Tahoma" pitchFamily="34" charset="0"/>
              </a:rPr>
              <a:t> is the required consent form for Brevard Regional Fairs when IRB from form 4 indicates this as a required document. 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>
                <a:solidFill>
                  <a:srgbClr val="0066FF"/>
                </a:solidFill>
                <a:latin typeface="Tahoma" pitchFamily="34" charset="0"/>
              </a:rPr>
              <a:t>Signatures and dates in blue ink or electronic signature applied.</a:t>
            </a:r>
          </a:p>
        </p:txBody>
      </p:sp>
      <p:sp>
        <p:nvSpPr>
          <p:cNvPr id="5" name="Rectangle 4"/>
          <p:cNvSpPr/>
          <p:nvPr/>
        </p:nvSpPr>
        <p:spPr>
          <a:xfrm>
            <a:off x="4038600" y="0"/>
            <a:ext cx="51054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7" y="228600"/>
            <a:ext cx="3733800" cy="675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1489" y="228600"/>
            <a:ext cx="4679622" cy="607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36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2"/>
          <p:cNvSpPr txBox="1">
            <a:spLocks noChangeArrowheads="1"/>
          </p:cNvSpPr>
          <p:nvPr/>
        </p:nvSpPr>
        <p:spPr bwMode="auto">
          <a:xfrm>
            <a:off x="640307" y="1066800"/>
            <a:ext cx="3124200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u="sng" dirty="0" smtClean="0">
                <a:latin typeface="Tahoma" pitchFamily="34" charset="0"/>
              </a:rPr>
              <a:t>Human Subject Verification of Informed </a:t>
            </a:r>
            <a:r>
              <a:rPr lang="en-US" b="1" u="sng" dirty="0">
                <a:latin typeface="Tahoma" pitchFamily="34" charset="0"/>
              </a:rPr>
              <a:t>Consent Form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</a:rPr>
              <a:t>NEW FORM  </a:t>
            </a:r>
            <a:r>
              <a:rPr lang="en-US" b="1" dirty="0" smtClean="0">
                <a:latin typeface="Tahoma" pitchFamily="34" charset="0"/>
              </a:rPr>
              <a:t>…</a:t>
            </a:r>
            <a:r>
              <a:rPr lang="en-US" dirty="0" smtClean="0">
                <a:latin typeface="Tahoma" pitchFamily="34" charset="0"/>
              </a:rPr>
              <a:t> </a:t>
            </a:r>
            <a:r>
              <a:rPr lang="en-US" b="1" dirty="0" smtClean="0">
                <a:latin typeface="Tahoma" pitchFamily="34" charset="0"/>
              </a:rPr>
              <a:t>required form at setup prior to judging, along with one redacted copy </a:t>
            </a:r>
            <a:r>
              <a:rPr lang="en-US" dirty="0" smtClean="0">
                <a:latin typeface="Tahoma" pitchFamily="34" charset="0"/>
              </a:rPr>
              <a:t>… form used to verify that consent/assent form was obtained from each human subject.  </a:t>
            </a:r>
            <a:r>
              <a:rPr lang="en-US" b="1" dirty="0" smtClean="0">
                <a:latin typeface="Tahoma" pitchFamily="34" charset="0"/>
              </a:rPr>
              <a:t>To be completed by adult sponsor and student researcher.  </a:t>
            </a:r>
            <a:endParaRPr lang="en-US" b="1" dirty="0">
              <a:latin typeface="Tahoma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dirty="0">
                <a:solidFill>
                  <a:srgbClr val="0066FF"/>
                </a:solidFill>
                <a:latin typeface="Tahoma" pitchFamily="34" charset="0"/>
              </a:rPr>
              <a:t>Signatures and dates in blue ink or electronic signature applied.</a:t>
            </a:r>
          </a:p>
        </p:txBody>
      </p:sp>
      <p:sp>
        <p:nvSpPr>
          <p:cNvPr id="5" name="Rectangle 4"/>
          <p:cNvSpPr/>
          <p:nvPr/>
        </p:nvSpPr>
        <p:spPr>
          <a:xfrm>
            <a:off x="4038600" y="0"/>
            <a:ext cx="51054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7" y="228600"/>
            <a:ext cx="3733800" cy="675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285401"/>
            <a:ext cx="4619625" cy="628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89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3"/>
          <p:cNvSpPr txBox="1">
            <a:spLocks noChangeArrowheads="1"/>
          </p:cNvSpPr>
          <p:nvPr/>
        </p:nvSpPr>
        <p:spPr bwMode="auto">
          <a:xfrm>
            <a:off x="685800" y="1295400"/>
            <a:ext cx="2743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u="sng" dirty="0">
                <a:latin typeface="Tahoma" pitchFamily="34" charset="0"/>
              </a:rPr>
              <a:t>Form 5A</a:t>
            </a:r>
            <a:r>
              <a:rPr lang="en-US" dirty="0">
                <a:latin typeface="Tahoma" pitchFamily="34" charset="0"/>
              </a:rPr>
              <a:t> is required of some projects.</a:t>
            </a:r>
          </a:p>
          <a:p>
            <a:pPr eaLnBrk="0" hangingPunct="0">
              <a:spcBef>
                <a:spcPct val="50000"/>
              </a:spcBef>
            </a:pPr>
            <a:r>
              <a:rPr lang="en-US" b="1" u="sng" dirty="0"/>
              <a:t>Form 5A</a:t>
            </a:r>
            <a:r>
              <a:rPr lang="en-US" dirty="0"/>
              <a:t> is a fillable and savable form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Determination of requirement is </a:t>
            </a:r>
            <a:r>
              <a:rPr lang="en-US" dirty="0" smtClean="0">
                <a:latin typeface="Tahoma" pitchFamily="34" charset="0"/>
              </a:rPr>
              <a:t>established </a:t>
            </a:r>
            <a:r>
              <a:rPr lang="en-US" dirty="0">
                <a:latin typeface="Tahoma" pitchFamily="34" charset="0"/>
              </a:rPr>
              <a:t>by SRC and rules/guidelines.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Required of projects involving vertebrates at school or home.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>
                <a:solidFill>
                  <a:srgbClr val="0066FF"/>
                </a:solidFill>
                <a:latin typeface="Tahoma" pitchFamily="34" charset="0"/>
              </a:rPr>
              <a:t>Signatures and dates in blue ink or electronic signature applied.</a:t>
            </a:r>
          </a:p>
        </p:txBody>
      </p:sp>
      <p:sp>
        <p:nvSpPr>
          <p:cNvPr id="6" name="Rectangle 5"/>
          <p:cNvSpPr/>
          <p:nvPr/>
        </p:nvSpPr>
        <p:spPr>
          <a:xfrm>
            <a:off x="4114800" y="0"/>
            <a:ext cx="50292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7" y="228600"/>
            <a:ext cx="3733800" cy="675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0170" y="228600"/>
            <a:ext cx="4578459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2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691487" y="1605397"/>
            <a:ext cx="267109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u="sng" dirty="0">
                <a:latin typeface="Tahoma" pitchFamily="34" charset="0"/>
              </a:rPr>
              <a:t>Mortality Report</a:t>
            </a:r>
            <a:r>
              <a:rPr lang="en-US" dirty="0">
                <a:latin typeface="Tahoma" pitchFamily="34" charset="0"/>
              </a:rPr>
              <a:t> is required of all projects involving vertebrate </a:t>
            </a:r>
            <a:r>
              <a:rPr lang="en-US" dirty="0" smtClean="0">
                <a:latin typeface="Tahoma" pitchFamily="34" charset="0"/>
              </a:rPr>
              <a:t>animals, even if no deaths occurred.</a:t>
            </a:r>
            <a:endParaRPr lang="en-US" dirty="0">
              <a:latin typeface="Tahoma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b="1" u="sng" dirty="0"/>
              <a:t>Mortality Report</a:t>
            </a:r>
            <a:r>
              <a:rPr lang="en-US" dirty="0"/>
              <a:t> is a fillable and savable </a:t>
            </a:r>
            <a:r>
              <a:rPr lang="en-US" dirty="0" smtClean="0"/>
              <a:t>form.</a:t>
            </a:r>
            <a:endParaRPr lang="en-US" dirty="0"/>
          </a:p>
          <a:p>
            <a:pPr eaLnBrk="0" hangingPunct="0">
              <a:spcBef>
                <a:spcPct val="50000"/>
              </a:spcBef>
            </a:pPr>
            <a:endParaRPr lang="en-US" dirty="0">
              <a:latin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0" y="0"/>
            <a:ext cx="533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ight Arrow 1"/>
          <p:cNvSpPr/>
          <p:nvPr/>
        </p:nvSpPr>
        <p:spPr>
          <a:xfrm rot="20219761">
            <a:off x="3215754" y="1053510"/>
            <a:ext cx="838200" cy="492125"/>
          </a:xfrm>
          <a:prstGeom prst="rightArrow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888086" y="5358537"/>
            <a:ext cx="838200" cy="492125"/>
          </a:xfrm>
          <a:prstGeom prst="rightArrow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7" y="228600"/>
            <a:ext cx="3733800" cy="675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1330" y="366997"/>
            <a:ext cx="4429125" cy="581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6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 Box 3"/>
          <p:cNvSpPr txBox="1">
            <a:spLocks noChangeArrowheads="1"/>
          </p:cNvSpPr>
          <p:nvPr/>
        </p:nvSpPr>
        <p:spPr bwMode="auto">
          <a:xfrm>
            <a:off x="762000" y="1295400"/>
            <a:ext cx="27432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u="sng" dirty="0">
                <a:latin typeface="Tahoma" pitchFamily="34" charset="0"/>
              </a:rPr>
              <a:t>Form 5B</a:t>
            </a:r>
            <a:r>
              <a:rPr lang="en-US" dirty="0">
                <a:latin typeface="Tahoma" pitchFamily="34" charset="0"/>
              </a:rPr>
              <a:t> is required of some projects.</a:t>
            </a:r>
          </a:p>
          <a:p>
            <a:pPr eaLnBrk="0" hangingPunct="0">
              <a:spcBef>
                <a:spcPct val="50000"/>
              </a:spcBef>
            </a:pPr>
            <a:r>
              <a:rPr lang="en-US" b="1" u="sng" dirty="0"/>
              <a:t>Form 5B</a:t>
            </a:r>
            <a:r>
              <a:rPr lang="en-US" dirty="0"/>
              <a:t> is a fillable and savable form</a:t>
            </a:r>
            <a:endParaRPr lang="en-US" dirty="0">
              <a:latin typeface="Tahoma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Determination of requirement is </a:t>
            </a:r>
            <a:r>
              <a:rPr lang="en-US" dirty="0" smtClean="0">
                <a:latin typeface="Tahoma" pitchFamily="34" charset="0"/>
              </a:rPr>
              <a:t>established </a:t>
            </a:r>
            <a:r>
              <a:rPr lang="en-US" dirty="0">
                <a:latin typeface="Tahoma" pitchFamily="34" charset="0"/>
              </a:rPr>
              <a:t>by SRC and rules/guidelines.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Required of projects involving vertebrates at registered research institutions.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>
                <a:solidFill>
                  <a:srgbClr val="0066FF"/>
                </a:solidFill>
                <a:latin typeface="Tahoma" pitchFamily="34" charset="0"/>
              </a:rPr>
              <a:t>Signatures and dates in blue ink or electronic signature applied.</a:t>
            </a:r>
          </a:p>
        </p:txBody>
      </p:sp>
      <p:sp>
        <p:nvSpPr>
          <p:cNvPr id="5" name="Rectangle 4"/>
          <p:cNvSpPr/>
          <p:nvPr/>
        </p:nvSpPr>
        <p:spPr>
          <a:xfrm>
            <a:off x="4038600" y="0"/>
            <a:ext cx="51054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7" y="228600"/>
            <a:ext cx="3733800" cy="675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237" y="228600"/>
            <a:ext cx="4810125" cy="629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30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 Box 3"/>
          <p:cNvSpPr txBox="1">
            <a:spLocks noChangeArrowheads="1"/>
          </p:cNvSpPr>
          <p:nvPr/>
        </p:nvSpPr>
        <p:spPr bwMode="auto">
          <a:xfrm>
            <a:off x="706818" y="930633"/>
            <a:ext cx="3232836" cy="577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u="sng" dirty="0">
                <a:latin typeface="Tahoma" pitchFamily="34" charset="0"/>
              </a:rPr>
              <a:t>Form 6A</a:t>
            </a:r>
            <a:r>
              <a:rPr lang="en-US" dirty="0">
                <a:latin typeface="Tahoma" pitchFamily="34" charset="0"/>
              </a:rPr>
              <a:t> is required of some projects.</a:t>
            </a:r>
          </a:p>
          <a:p>
            <a:pPr eaLnBrk="0" hangingPunct="0">
              <a:spcBef>
                <a:spcPct val="50000"/>
              </a:spcBef>
            </a:pPr>
            <a:r>
              <a:rPr lang="en-US" b="1" u="sng" dirty="0"/>
              <a:t>Form 6A</a:t>
            </a:r>
            <a:r>
              <a:rPr lang="en-US" dirty="0"/>
              <a:t> is a fillable and savable form</a:t>
            </a:r>
          </a:p>
          <a:p>
            <a:pPr eaLnBrk="0" hangingPunct="0">
              <a:spcBef>
                <a:spcPct val="50000"/>
              </a:spcBef>
            </a:pPr>
            <a:r>
              <a:rPr lang="en-US" b="1" u="sng" dirty="0">
                <a:latin typeface="Tahoma" pitchFamily="34" charset="0"/>
              </a:rPr>
              <a:t>Level of risk must be determined, BSL-1 or BSL-2.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Determination of requirement is </a:t>
            </a:r>
            <a:r>
              <a:rPr lang="en-US" dirty="0" smtClean="0">
                <a:latin typeface="Tahoma" pitchFamily="34" charset="0"/>
              </a:rPr>
              <a:t>established </a:t>
            </a:r>
            <a:r>
              <a:rPr lang="en-US" dirty="0">
                <a:latin typeface="Tahoma" pitchFamily="34" charset="0"/>
              </a:rPr>
              <a:t>by SRC and rules/guidelines.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Required of projects involving potentially hazardous biological agents. </a:t>
            </a:r>
            <a:r>
              <a:rPr lang="en-US" u="sng" dirty="0">
                <a:latin typeface="Tahoma" pitchFamily="34" charset="0"/>
              </a:rPr>
              <a:t>JUNIOR CATEGORY MAY NOT SUBMIT BSL-2 PROJECTS.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>
                <a:solidFill>
                  <a:srgbClr val="0066FF"/>
                </a:solidFill>
                <a:latin typeface="Tahoma" pitchFamily="34" charset="0"/>
              </a:rPr>
              <a:t>Signatures and dates in blue ink or electronic signature applied.</a:t>
            </a:r>
          </a:p>
        </p:txBody>
      </p:sp>
      <p:sp>
        <p:nvSpPr>
          <p:cNvPr id="6" name="Rectangle 5"/>
          <p:cNvSpPr/>
          <p:nvPr/>
        </p:nvSpPr>
        <p:spPr>
          <a:xfrm>
            <a:off x="4114800" y="0"/>
            <a:ext cx="50292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7" y="228600"/>
            <a:ext cx="3733800" cy="675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485" y="38100"/>
            <a:ext cx="4771830" cy="622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1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 Box 3"/>
          <p:cNvSpPr txBox="1">
            <a:spLocks noChangeArrowheads="1"/>
          </p:cNvSpPr>
          <p:nvPr/>
        </p:nvSpPr>
        <p:spPr bwMode="auto">
          <a:xfrm>
            <a:off x="685800" y="1447800"/>
            <a:ext cx="2743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u="sng" dirty="0">
                <a:latin typeface="Tahoma" pitchFamily="34" charset="0"/>
              </a:rPr>
              <a:t>Form 6B</a:t>
            </a:r>
            <a:r>
              <a:rPr lang="en-US" dirty="0">
                <a:latin typeface="Tahoma" pitchFamily="34" charset="0"/>
              </a:rPr>
              <a:t> is required of some projects.</a:t>
            </a:r>
          </a:p>
          <a:p>
            <a:pPr eaLnBrk="0" hangingPunct="0">
              <a:spcBef>
                <a:spcPct val="50000"/>
              </a:spcBef>
            </a:pPr>
            <a:r>
              <a:rPr lang="en-US" b="1" u="sng" dirty="0"/>
              <a:t>Form 6B</a:t>
            </a:r>
            <a:r>
              <a:rPr lang="en-US" dirty="0"/>
              <a:t> is a fillable and savable </a:t>
            </a:r>
            <a:r>
              <a:rPr lang="en-US" dirty="0" smtClean="0"/>
              <a:t>form.</a:t>
            </a:r>
            <a:endParaRPr lang="en-US" dirty="0">
              <a:latin typeface="Tahoma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Determination of requirement is </a:t>
            </a:r>
            <a:r>
              <a:rPr lang="en-US" dirty="0" smtClean="0">
                <a:solidFill>
                  <a:srgbClr val="FF00FF"/>
                </a:solidFill>
                <a:latin typeface="Tahoma" pitchFamily="34" charset="0"/>
              </a:rPr>
              <a:t>established</a:t>
            </a:r>
            <a:r>
              <a:rPr lang="en-US" dirty="0" smtClean="0">
                <a:latin typeface="Tahoma" pitchFamily="34" charset="0"/>
              </a:rPr>
              <a:t> </a:t>
            </a:r>
            <a:r>
              <a:rPr lang="en-US" dirty="0">
                <a:latin typeface="Tahoma" pitchFamily="34" charset="0"/>
              </a:rPr>
              <a:t>by SRC and rules/guidelines.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Required of projects involving human and vertebrate tissue.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>
                <a:solidFill>
                  <a:srgbClr val="0066FF"/>
                </a:solidFill>
                <a:latin typeface="Tahoma" pitchFamily="34" charset="0"/>
              </a:rPr>
              <a:t>Signatures and dates in blue ink or electronic signature applied.</a:t>
            </a:r>
          </a:p>
        </p:txBody>
      </p:sp>
      <p:sp>
        <p:nvSpPr>
          <p:cNvPr id="5" name="Rectangle 4"/>
          <p:cNvSpPr/>
          <p:nvPr/>
        </p:nvSpPr>
        <p:spPr>
          <a:xfrm>
            <a:off x="4038600" y="0"/>
            <a:ext cx="51054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7" y="228600"/>
            <a:ext cx="3733800" cy="675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2912" y="233362"/>
            <a:ext cx="4676775" cy="600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2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6"/>
          <p:cNvSpPr>
            <a:spLocks noChangeArrowheads="1"/>
          </p:cNvSpPr>
          <p:nvPr/>
        </p:nvSpPr>
        <p:spPr bwMode="auto">
          <a:xfrm>
            <a:off x="4038600" y="0"/>
            <a:ext cx="51054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685800" y="1295400"/>
            <a:ext cx="28956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u="sng" dirty="0">
                <a:latin typeface="Tahoma" pitchFamily="34" charset="0"/>
              </a:rPr>
              <a:t>BREVARD Guidelines for </a:t>
            </a:r>
            <a:r>
              <a:rPr lang="en-US" b="1" u="sng" dirty="0">
                <a:solidFill>
                  <a:srgbClr val="FF0000"/>
                </a:solidFill>
                <a:latin typeface="Tahoma" pitchFamily="34" charset="0"/>
              </a:rPr>
              <a:t>Biosafety Level 1 </a:t>
            </a:r>
            <a:r>
              <a:rPr lang="en-US" b="1" u="sng" dirty="0">
                <a:latin typeface="Tahoma" pitchFamily="34" charset="0"/>
              </a:rPr>
              <a:t>Laboratory Facilities &amp; Operations.</a:t>
            </a:r>
            <a:endParaRPr lang="en-US" dirty="0">
              <a:latin typeface="Tahoma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Required of projects involving PHBA at a Biosafety Level of 1.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Determined by the completion of the risk assessment for PHBA, Form 6A.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>
                <a:solidFill>
                  <a:srgbClr val="0066FF"/>
                </a:solidFill>
                <a:latin typeface="Tahoma" pitchFamily="34" charset="0"/>
              </a:rPr>
              <a:t>Signatures and dates in blue ink or electronic signature applied.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 smtClean="0">
                <a:latin typeface="Tahoma" pitchFamily="34" charset="0"/>
              </a:rPr>
              <a:t>Page </a:t>
            </a:r>
            <a:r>
              <a:rPr lang="en-US" dirty="0">
                <a:latin typeface="Tahoma" pitchFamily="34" charset="0"/>
              </a:rPr>
              <a:t>ONE of 2.</a:t>
            </a:r>
          </a:p>
        </p:txBody>
      </p:sp>
      <p:pic>
        <p:nvPicPr>
          <p:cNvPr id="86020" name="Picture 2"/>
          <p:cNvPicPr>
            <a:picLocks noChangeAspect="1" noChangeArrowheads="1"/>
          </p:cNvPicPr>
          <p:nvPr/>
        </p:nvPicPr>
        <p:blipFill>
          <a:blip r:embed="rId3"/>
          <a:srcRect l="6219" r="6219" b="3868"/>
          <a:stretch>
            <a:fillRect/>
          </a:stretch>
        </p:blipFill>
        <p:spPr bwMode="auto">
          <a:xfrm>
            <a:off x="4191000" y="76200"/>
            <a:ext cx="4876800" cy="667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1" name="TextBox 1"/>
          <p:cNvSpPr txBox="1">
            <a:spLocks noChangeArrowheads="1"/>
          </p:cNvSpPr>
          <p:nvPr/>
        </p:nvSpPr>
        <p:spPr bwMode="auto">
          <a:xfrm>
            <a:off x="4038600" y="6461125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PAGE 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07" y="228600"/>
            <a:ext cx="3733800" cy="67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84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2"/>
          <p:cNvSpPr txBox="1">
            <a:spLocks noChangeArrowheads="1"/>
          </p:cNvSpPr>
          <p:nvPr/>
        </p:nvSpPr>
        <p:spPr bwMode="auto">
          <a:xfrm>
            <a:off x="152400" y="381000"/>
            <a:ext cx="8686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/>
              <a:t>Brevard Regional Science Fairs</a:t>
            </a:r>
          </a:p>
          <a:p>
            <a:pPr algn="ctr">
              <a:spcBef>
                <a:spcPct val="50000"/>
              </a:spcBef>
            </a:pPr>
            <a:r>
              <a:rPr lang="en-US" sz="2400" dirty="0"/>
              <a:t>Research Teachers Meeting </a:t>
            </a:r>
            <a:r>
              <a:rPr lang="en-US" sz="2400" dirty="0" smtClean="0"/>
              <a:t>August 24, 2015</a:t>
            </a:r>
            <a:endParaRPr lang="en-US" sz="2400" dirty="0"/>
          </a:p>
        </p:txBody>
      </p:sp>
      <p:sp>
        <p:nvSpPr>
          <p:cNvPr id="18435" name="TextBox 1"/>
          <p:cNvSpPr txBox="1">
            <a:spLocks noChangeArrowheads="1"/>
          </p:cNvSpPr>
          <p:nvPr/>
        </p:nvSpPr>
        <p:spPr bwMode="auto">
          <a:xfrm>
            <a:off x="1371600" y="1689100"/>
            <a:ext cx="8229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Brevard Public School Science Research Rubric Assessment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09800"/>
            <a:ext cx="4753197" cy="36579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4075" y="2667000"/>
            <a:ext cx="4743450" cy="36102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3271670"/>
            <a:ext cx="4572000" cy="35783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Oval 4"/>
          <p:cNvSpPr/>
          <p:nvPr/>
        </p:nvSpPr>
        <p:spPr>
          <a:xfrm>
            <a:off x="2895600" y="2362200"/>
            <a:ext cx="4572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753197" y="2766845"/>
            <a:ext cx="4572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781800" y="3365500"/>
            <a:ext cx="4572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6"/>
          <p:cNvSpPr>
            <a:spLocks noChangeArrowheads="1"/>
          </p:cNvSpPr>
          <p:nvPr/>
        </p:nvSpPr>
        <p:spPr bwMode="auto">
          <a:xfrm>
            <a:off x="4038600" y="0"/>
            <a:ext cx="51054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685800" y="1371600"/>
            <a:ext cx="28956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u="sng" dirty="0">
                <a:latin typeface="Tahoma" pitchFamily="34" charset="0"/>
              </a:rPr>
              <a:t>BREVARD Guidelines for </a:t>
            </a:r>
            <a:r>
              <a:rPr lang="en-US" b="1" u="sng" dirty="0">
                <a:solidFill>
                  <a:srgbClr val="FF0000"/>
                </a:solidFill>
                <a:latin typeface="Tahoma" pitchFamily="34" charset="0"/>
              </a:rPr>
              <a:t>Biosafety Level 1 </a:t>
            </a:r>
            <a:r>
              <a:rPr lang="en-US" b="1" u="sng" dirty="0">
                <a:latin typeface="Tahoma" pitchFamily="34" charset="0"/>
              </a:rPr>
              <a:t>Laboratory Facilities &amp; Operations.</a:t>
            </a:r>
            <a:endParaRPr lang="en-US" dirty="0">
              <a:latin typeface="Tahoma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Required of projects involving PHBA at a Biosafety Level of 1.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Determined by the completion of the risk assessment for PHBA, Form 6A.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>
                <a:solidFill>
                  <a:srgbClr val="0066FF"/>
                </a:solidFill>
                <a:latin typeface="Tahoma" pitchFamily="34" charset="0"/>
              </a:rPr>
              <a:t>Signatures and dates in blue ink or electronic signature applied.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 smtClean="0">
                <a:latin typeface="Tahoma" pitchFamily="34" charset="0"/>
              </a:rPr>
              <a:t>Page </a:t>
            </a:r>
            <a:r>
              <a:rPr lang="en-US" dirty="0">
                <a:latin typeface="Tahoma" pitchFamily="34" charset="0"/>
              </a:rPr>
              <a:t>TWO of 2.</a:t>
            </a:r>
          </a:p>
        </p:txBody>
      </p:sp>
      <p:pic>
        <p:nvPicPr>
          <p:cNvPr id="88068" name="Picture 2"/>
          <p:cNvPicPr>
            <a:picLocks noChangeAspect="1" noChangeArrowheads="1"/>
          </p:cNvPicPr>
          <p:nvPr/>
        </p:nvPicPr>
        <p:blipFill>
          <a:blip r:embed="rId3"/>
          <a:srcRect r="8768"/>
          <a:stretch>
            <a:fillRect/>
          </a:stretch>
        </p:blipFill>
        <p:spPr bwMode="auto">
          <a:xfrm>
            <a:off x="4117975" y="71438"/>
            <a:ext cx="4949825" cy="648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9" name="TextBox 6"/>
          <p:cNvSpPr txBox="1">
            <a:spLocks noChangeArrowheads="1"/>
          </p:cNvSpPr>
          <p:nvPr/>
        </p:nvSpPr>
        <p:spPr bwMode="auto">
          <a:xfrm>
            <a:off x="4038600" y="6461125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PAGE 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07" y="228600"/>
            <a:ext cx="3733800" cy="67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3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6"/>
          <p:cNvSpPr>
            <a:spLocks noChangeArrowheads="1"/>
          </p:cNvSpPr>
          <p:nvPr/>
        </p:nvSpPr>
        <p:spPr bwMode="auto">
          <a:xfrm>
            <a:off x="4038600" y="0"/>
            <a:ext cx="51054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685800" y="1295400"/>
            <a:ext cx="28956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u="sng" dirty="0">
                <a:latin typeface="Tahoma" pitchFamily="34" charset="0"/>
              </a:rPr>
              <a:t>ISEF Guidelines for </a:t>
            </a:r>
            <a:r>
              <a:rPr lang="en-US" b="1" u="sng" dirty="0">
                <a:solidFill>
                  <a:srgbClr val="FF0000"/>
                </a:solidFill>
                <a:latin typeface="Tahoma" pitchFamily="34" charset="0"/>
              </a:rPr>
              <a:t>Biosafety Level 2 </a:t>
            </a:r>
            <a:r>
              <a:rPr lang="en-US" b="1" u="sng" dirty="0">
                <a:latin typeface="Tahoma" pitchFamily="34" charset="0"/>
              </a:rPr>
              <a:t>Laboratory Facilities &amp; Operations.</a:t>
            </a:r>
            <a:endParaRPr lang="en-US" dirty="0">
              <a:latin typeface="Tahoma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Required of projects involving PHBA at a Biosafety Level of 2.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Determined by the completion of the risk assessment for PHBA, Form 6A.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>
                <a:solidFill>
                  <a:srgbClr val="0066FF"/>
                </a:solidFill>
                <a:latin typeface="Tahoma" pitchFamily="34" charset="0"/>
              </a:rPr>
              <a:t>Signatures and dates in blue ink or electronic signature applied.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 smtClean="0">
                <a:latin typeface="Tahoma" pitchFamily="34" charset="0"/>
              </a:rPr>
              <a:t>Page </a:t>
            </a:r>
            <a:r>
              <a:rPr lang="en-US" dirty="0">
                <a:latin typeface="Tahoma" pitchFamily="34" charset="0"/>
              </a:rPr>
              <a:t>ONE of 3.</a:t>
            </a:r>
          </a:p>
        </p:txBody>
      </p:sp>
      <p:pic>
        <p:nvPicPr>
          <p:cNvPr id="901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76200"/>
            <a:ext cx="4953000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7" name="TextBox 5"/>
          <p:cNvSpPr txBox="1">
            <a:spLocks noChangeArrowheads="1"/>
          </p:cNvSpPr>
          <p:nvPr/>
        </p:nvSpPr>
        <p:spPr bwMode="auto">
          <a:xfrm>
            <a:off x="4054475" y="6484938"/>
            <a:ext cx="1219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PAGE 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07" y="228600"/>
            <a:ext cx="3733800" cy="67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15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6"/>
          <p:cNvSpPr>
            <a:spLocks noChangeArrowheads="1"/>
          </p:cNvSpPr>
          <p:nvPr/>
        </p:nvSpPr>
        <p:spPr bwMode="auto">
          <a:xfrm>
            <a:off x="4038600" y="0"/>
            <a:ext cx="51054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685800" y="1295400"/>
            <a:ext cx="28956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u="sng" dirty="0">
                <a:latin typeface="Tahoma" pitchFamily="34" charset="0"/>
              </a:rPr>
              <a:t>ISEF Guidelines for </a:t>
            </a:r>
            <a:r>
              <a:rPr lang="en-US" b="1" u="sng" dirty="0">
                <a:solidFill>
                  <a:srgbClr val="FF0000"/>
                </a:solidFill>
                <a:latin typeface="Tahoma" pitchFamily="34" charset="0"/>
              </a:rPr>
              <a:t>Biosafety Level 2 </a:t>
            </a:r>
            <a:r>
              <a:rPr lang="en-US" b="1" u="sng" dirty="0">
                <a:latin typeface="Tahoma" pitchFamily="34" charset="0"/>
              </a:rPr>
              <a:t>Laboratory Facilities &amp; Operations.</a:t>
            </a:r>
            <a:endParaRPr lang="en-US" dirty="0">
              <a:latin typeface="Tahoma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Required of projects involving PHBA at a Biosafety Level of 2.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Determined by the completion of the risk assessment for PHBA, Form 6A.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>
                <a:solidFill>
                  <a:srgbClr val="0066FF"/>
                </a:solidFill>
                <a:latin typeface="Tahoma" pitchFamily="34" charset="0"/>
              </a:rPr>
              <a:t>Signatures and dates in blue ink or electronic signature applied.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 smtClean="0">
                <a:latin typeface="Tahoma" pitchFamily="34" charset="0"/>
              </a:rPr>
              <a:t>Page </a:t>
            </a:r>
            <a:r>
              <a:rPr lang="en-US" dirty="0">
                <a:latin typeface="Tahoma" pitchFamily="34" charset="0"/>
              </a:rPr>
              <a:t>TWO of 3.</a:t>
            </a:r>
          </a:p>
        </p:txBody>
      </p:sp>
      <p:pic>
        <p:nvPicPr>
          <p:cNvPr id="9216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1950" y="209550"/>
            <a:ext cx="489585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5" name="TextBox 6"/>
          <p:cNvSpPr txBox="1">
            <a:spLocks noChangeArrowheads="1"/>
          </p:cNvSpPr>
          <p:nvPr/>
        </p:nvSpPr>
        <p:spPr bwMode="auto">
          <a:xfrm>
            <a:off x="4054475" y="6488113"/>
            <a:ext cx="3352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PAGE 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07" y="228600"/>
            <a:ext cx="3733800" cy="67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3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6"/>
          <p:cNvSpPr>
            <a:spLocks noChangeArrowheads="1"/>
          </p:cNvSpPr>
          <p:nvPr/>
        </p:nvSpPr>
        <p:spPr bwMode="auto">
          <a:xfrm>
            <a:off x="4038600" y="0"/>
            <a:ext cx="51054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685800" y="1371600"/>
            <a:ext cx="28956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u="sng" dirty="0">
                <a:latin typeface="Tahoma" pitchFamily="34" charset="0"/>
              </a:rPr>
              <a:t>ISEF Guidelines for </a:t>
            </a:r>
            <a:r>
              <a:rPr lang="en-US" b="1" u="sng" dirty="0">
                <a:solidFill>
                  <a:srgbClr val="FF0000"/>
                </a:solidFill>
                <a:latin typeface="Tahoma" pitchFamily="34" charset="0"/>
              </a:rPr>
              <a:t>Biosafety Level 2 </a:t>
            </a:r>
            <a:r>
              <a:rPr lang="en-US" b="1" u="sng" dirty="0">
                <a:latin typeface="Tahoma" pitchFamily="34" charset="0"/>
              </a:rPr>
              <a:t>Laboratory Facilities &amp; Operations.</a:t>
            </a:r>
            <a:endParaRPr lang="en-US" dirty="0">
              <a:latin typeface="Tahoma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Required of projects involving PHBA at a Biosafety Level of 2.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Determined by the completion of the risk assessment for PHBA, Form 6A.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>
                <a:solidFill>
                  <a:srgbClr val="0066FF"/>
                </a:solidFill>
                <a:latin typeface="Tahoma" pitchFamily="34" charset="0"/>
              </a:rPr>
              <a:t>Signatures and dates in blue ink or electronic signature applied.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 smtClean="0">
                <a:latin typeface="Tahoma" pitchFamily="34" charset="0"/>
              </a:rPr>
              <a:t>Page </a:t>
            </a:r>
            <a:r>
              <a:rPr lang="en-US" dirty="0">
                <a:latin typeface="Tahoma" pitchFamily="34" charset="0"/>
              </a:rPr>
              <a:t>THREE of 3.</a:t>
            </a:r>
          </a:p>
        </p:txBody>
      </p:sp>
      <p:pic>
        <p:nvPicPr>
          <p:cNvPr id="942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304800"/>
            <a:ext cx="48768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3" name="TextBox 7"/>
          <p:cNvSpPr txBox="1">
            <a:spLocks noChangeArrowheads="1"/>
          </p:cNvSpPr>
          <p:nvPr/>
        </p:nvSpPr>
        <p:spPr bwMode="auto">
          <a:xfrm>
            <a:off x="4054475" y="6462713"/>
            <a:ext cx="3352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PAGE  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07" y="228600"/>
            <a:ext cx="3733800" cy="67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8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ext Box 3"/>
          <p:cNvSpPr txBox="1">
            <a:spLocks noChangeArrowheads="1"/>
          </p:cNvSpPr>
          <p:nvPr/>
        </p:nvSpPr>
        <p:spPr bwMode="auto">
          <a:xfrm>
            <a:off x="685800" y="1447800"/>
            <a:ext cx="2743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u="sng" dirty="0">
                <a:latin typeface="Tahoma" pitchFamily="34" charset="0"/>
              </a:rPr>
              <a:t>Form 7</a:t>
            </a:r>
            <a:r>
              <a:rPr lang="en-US" dirty="0">
                <a:latin typeface="Tahoma" pitchFamily="34" charset="0"/>
              </a:rPr>
              <a:t> is required of some projects.</a:t>
            </a:r>
          </a:p>
          <a:p>
            <a:pPr eaLnBrk="0" hangingPunct="0">
              <a:spcBef>
                <a:spcPct val="50000"/>
              </a:spcBef>
            </a:pPr>
            <a:r>
              <a:rPr lang="en-US" b="1" u="sng" dirty="0"/>
              <a:t>Form 7</a:t>
            </a:r>
            <a:r>
              <a:rPr lang="en-US" dirty="0"/>
              <a:t> is a fillable and savable form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Determination of requirement is </a:t>
            </a:r>
            <a:r>
              <a:rPr lang="en-US" dirty="0" smtClean="0">
                <a:solidFill>
                  <a:srgbClr val="FF00FF"/>
                </a:solidFill>
                <a:latin typeface="Tahoma" pitchFamily="34" charset="0"/>
              </a:rPr>
              <a:t>established</a:t>
            </a:r>
            <a:r>
              <a:rPr lang="en-US" dirty="0" smtClean="0">
                <a:latin typeface="Tahoma" pitchFamily="34" charset="0"/>
              </a:rPr>
              <a:t> </a:t>
            </a:r>
            <a:r>
              <a:rPr lang="en-US" dirty="0">
                <a:latin typeface="Tahoma" pitchFamily="34" charset="0"/>
              </a:rPr>
              <a:t>by SRC and rules/guidelines.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Required of projects which are a continuation of previous research.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>
                <a:solidFill>
                  <a:srgbClr val="0066FF"/>
                </a:solidFill>
                <a:latin typeface="Tahoma" pitchFamily="34" charset="0"/>
              </a:rPr>
              <a:t>Signatures and dates in blue ink or electronic signature applied.</a:t>
            </a:r>
          </a:p>
        </p:txBody>
      </p:sp>
      <p:sp>
        <p:nvSpPr>
          <p:cNvPr id="6" name="Rectangle 5"/>
          <p:cNvSpPr/>
          <p:nvPr/>
        </p:nvSpPr>
        <p:spPr>
          <a:xfrm>
            <a:off x="4038600" y="0"/>
            <a:ext cx="51054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7" y="228600"/>
            <a:ext cx="3733800" cy="675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7675" y="228600"/>
            <a:ext cx="4667250" cy="631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51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685800" y="1563687"/>
            <a:ext cx="2819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u="sng" dirty="0">
                <a:latin typeface="Tahoma" pitchFamily="34" charset="0"/>
              </a:rPr>
              <a:t>Regional Fair Abstract</a:t>
            </a:r>
            <a:r>
              <a:rPr lang="en-US" dirty="0">
                <a:latin typeface="Tahoma" pitchFamily="34" charset="0"/>
              </a:rPr>
              <a:t> is required of all </a:t>
            </a:r>
            <a:r>
              <a:rPr lang="en-US" dirty="0" smtClean="0">
                <a:latin typeface="Tahoma" pitchFamily="34" charset="0"/>
              </a:rPr>
              <a:t>projects.</a:t>
            </a:r>
            <a:endParaRPr lang="en-US" dirty="0">
              <a:latin typeface="Tahoma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b="1" u="sng" dirty="0"/>
              <a:t>Regional Fair Abstract</a:t>
            </a:r>
            <a:r>
              <a:rPr lang="en-US" dirty="0"/>
              <a:t> is a fillable and savable </a:t>
            </a:r>
            <a:r>
              <a:rPr lang="en-US" dirty="0" smtClean="0"/>
              <a:t>form.</a:t>
            </a:r>
            <a:endParaRPr lang="en-US" dirty="0"/>
          </a:p>
          <a:p>
            <a:pPr eaLnBrk="0" hangingPunct="0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Original will be reviewed and certified.  This certified abstract is to be placed in the lower left hand corner of researcher’s display.</a:t>
            </a:r>
          </a:p>
        </p:txBody>
      </p:sp>
      <p:sp>
        <p:nvSpPr>
          <p:cNvPr id="5" name="Rectangle 4"/>
          <p:cNvSpPr/>
          <p:nvPr/>
        </p:nvSpPr>
        <p:spPr>
          <a:xfrm>
            <a:off x="4267200" y="0"/>
            <a:ext cx="48768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7" y="228600"/>
            <a:ext cx="3733800" cy="675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4362" y="263796"/>
            <a:ext cx="4562475" cy="601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92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3"/>
          <p:cNvSpPr txBox="1">
            <a:spLocks noChangeArrowheads="1"/>
          </p:cNvSpPr>
          <p:nvPr/>
        </p:nvSpPr>
        <p:spPr bwMode="auto">
          <a:xfrm>
            <a:off x="1044575" y="1290638"/>
            <a:ext cx="815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/>
              <a:t>Technology Integration</a:t>
            </a:r>
            <a:endParaRPr lang="en-US" sz="4000"/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1049338" y="2371725"/>
            <a:ext cx="8001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Students &amp; Teachers should learn to complete fillable forms and save appropriately. </a:t>
            </a: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1044575" y="3429000"/>
            <a:ext cx="8153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Students &amp; Teachers should become familiar with cloud/sharing such as Google Docs/Drive… </a:t>
            </a:r>
            <a:r>
              <a:rPr lang="en-US" sz="2800">
                <a:hlinkClick r:id="rId3"/>
              </a:rPr>
              <a:t>https://sites.google.com/a/share.brevardschools.org/integratorsgoogleresources/</a:t>
            </a:r>
            <a:r>
              <a:rPr lang="en-US" sz="2800"/>
              <a:t> </a:t>
            </a:r>
          </a:p>
        </p:txBody>
      </p:sp>
      <p:pic>
        <p:nvPicPr>
          <p:cNvPr id="3072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371725"/>
            <a:ext cx="892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657600"/>
            <a:ext cx="892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3988" y="5330825"/>
            <a:ext cx="890587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044575" y="5370513"/>
            <a:ext cx="8001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/>
              <a:t>Teachers should learn to use </a:t>
            </a:r>
            <a:r>
              <a:rPr lang="en-US" sz="2800" dirty="0" smtClean="0"/>
              <a:t>Skype for Business… </a:t>
            </a:r>
            <a:r>
              <a:rPr lang="en-US" sz="2800" dirty="0"/>
              <a:t>part of your Office 365.  Need webcam, video and audio. 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6868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dirty="0"/>
              <a:t>Brevard </a:t>
            </a:r>
            <a:r>
              <a:rPr lang="en-US" sz="4400" dirty="0" smtClean="0"/>
              <a:t>Regional Science Fairs</a:t>
            </a:r>
            <a:endParaRPr lang="en-US" sz="4400" dirty="0"/>
          </a:p>
          <a:p>
            <a:r>
              <a:rPr lang="en-US" sz="2400" dirty="0"/>
              <a:t>Research Teachers </a:t>
            </a:r>
            <a:r>
              <a:rPr lang="en-US" sz="2400" dirty="0" smtClean="0"/>
              <a:t>Boot Camp August 24, 2015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/>
      <p:bldP spid="101381" grpId="0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dirty="0" smtClean="0"/>
              <a:t>Make sure you look at the Safety Manual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https://brevard.blackboard.com/bbcswebdav/pid-13915-dt-content-rid-82352_1/orgs/BPS_Science_Educator_Network/Safe%20Science%202014.pdf</a:t>
            </a:r>
            <a:r>
              <a:rPr lang="en-US" dirty="0"/>
              <a:t> </a:t>
            </a:r>
          </a:p>
          <a:p>
            <a:r>
              <a:rPr lang="en-US" dirty="0" smtClean="0"/>
              <a:t>Must </a:t>
            </a:r>
            <a:r>
              <a:rPr lang="en-US" dirty="0"/>
              <a:t>ensure that </a:t>
            </a:r>
            <a:r>
              <a:rPr lang="en-US" dirty="0" smtClean="0"/>
              <a:t>chemicals are on the approved chemicals list (starts on </a:t>
            </a:r>
            <a:r>
              <a:rPr lang="en-US" dirty="0" err="1" smtClean="0"/>
              <a:t>pg</a:t>
            </a:r>
            <a:r>
              <a:rPr lang="en-US" dirty="0" smtClean="0"/>
              <a:t> 79)</a:t>
            </a:r>
          </a:p>
          <a:p>
            <a:r>
              <a:rPr lang="en-US" dirty="0" smtClean="0"/>
              <a:t>Any chemical needing approval will need a form (</a:t>
            </a:r>
            <a:r>
              <a:rPr lang="en-US" dirty="0" err="1" smtClean="0"/>
              <a:t>pg</a:t>
            </a:r>
            <a:r>
              <a:rPr lang="en-US" dirty="0" smtClean="0"/>
              <a:t> 66) filled out and sent to Ginger Davis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88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340" y="35760"/>
            <a:ext cx="5147276" cy="628884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505201" y="220423"/>
            <a:ext cx="5561478" cy="628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42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Citation should be included in research plan bibliography</a:t>
            </a:r>
          </a:p>
          <a:p>
            <a:r>
              <a:rPr lang="en-US" dirty="0" smtClean="0"/>
              <a:t>Need to be on Form 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509" r="4105"/>
          <a:stretch/>
        </p:blipFill>
        <p:spPr>
          <a:xfrm rot="5400000">
            <a:off x="3926497" y="1941885"/>
            <a:ext cx="5715000" cy="411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1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2"/>
          <p:cNvSpPr txBox="1">
            <a:spLocks noChangeArrowheads="1"/>
          </p:cNvSpPr>
          <p:nvPr/>
        </p:nvSpPr>
        <p:spPr bwMode="auto">
          <a:xfrm>
            <a:off x="152400" y="381000"/>
            <a:ext cx="8686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/>
              <a:t>Brevard Regional Science Fairs</a:t>
            </a:r>
          </a:p>
          <a:p>
            <a:pPr algn="ctr">
              <a:spcBef>
                <a:spcPct val="50000"/>
              </a:spcBef>
            </a:pPr>
            <a:r>
              <a:rPr lang="en-US" sz="2400" dirty="0"/>
              <a:t>Research Teachers Meeting </a:t>
            </a:r>
            <a:r>
              <a:rPr lang="en-US" sz="2400" dirty="0" smtClean="0"/>
              <a:t>August 24, 2015</a:t>
            </a:r>
            <a:endParaRPr lang="en-US" sz="2400" dirty="0"/>
          </a:p>
        </p:txBody>
      </p:sp>
      <p:sp>
        <p:nvSpPr>
          <p:cNvPr id="18435" name="TextBox 1"/>
          <p:cNvSpPr txBox="1">
            <a:spLocks noChangeArrowheads="1"/>
          </p:cNvSpPr>
          <p:nvPr/>
        </p:nvSpPr>
        <p:spPr bwMode="auto">
          <a:xfrm>
            <a:off x="1371600" y="1689100"/>
            <a:ext cx="8229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Brevard Public School Science Research Rubric Assessment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189747"/>
            <a:ext cx="3581400" cy="434464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219200" y="2143467"/>
            <a:ext cx="2286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01640" y="2534334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District Science Research Funding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488" y="3402075"/>
            <a:ext cx="4086704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2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990600" y="2209800"/>
            <a:ext cx="7848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Teams at </a:t>
            </a:r>
            <a:r>
              <a:rPr lang="en-US" sz="2200" dirty="0"/>
              <a:t>Regions</a:t>
            </a:r>
            <a:r>
              <a:rPr lang="en-US" sz="2400" dirty="0"/>
              <a:t>, State &amp; ISEF will compete in the category of their </a:t>
            </a:r>
            <a:r>
              <a:rPr lang="en-US" sz="2400" dirty="0" smtClean="0"/>
              <a:t>choice.</a:t>
            </a:r>
            <a:endParaRPr lang="en-US" sz="2400" dirty="0"/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990600" y="4198938"/>
            <a:ext cx="7924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Behavioral vertebrate projects are prohibited which include operant conditioning with aversive stimuli.</a:t>
            </a:r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990600" y="5181600"/>
            <a:ext cx="7620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Even though ISEF is permitting MRSA and VRE projects, Brevard </a:t>
            </a:r>
            <a:r>
              <a:rPr lang="en-US" sz="2400" dirty="0" smtClean="0"/>
              <a:t>Regional Fairs will </a:t>
            </a:r>
            <a:r>
              <a:rPr lang="en-US" sz="2400" dirty="0"/>
              <a:t>not permit these projects… </a:t>
            </a:r>
            <a:r>
              <a:rPr lang="en-US" sz="2400" b="1" u="sng" dirty="0">
                <a:solidFill>
                  <a:srgbClr val="FF3300"/>
                </a:solidFill>
              </a:rPr>
              <a:t>NO BSL2 projects in Junior Section.</a:t>
            </a:r>
          </a:p>
        </p:txBody>
      </p:sp>
      <p:pic>
        <p:nvPicPr>
          <p:cNvPr id="2048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133600"/>
            <a:ext cx="892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425" y="5334000"/>
            <a:ext cx="892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267200"/>
            <a:ext cx="892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990600" y="3208338"/>
            <a:ext cx="7848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Continuation projects no longer require prior years Form 1A.. Just research plan and abstract along with Form 7</a:t>
            </a:r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200400"/>
            <a:ext cx="892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6868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dirty="0"/>
              <a:t>Brevard </a:t>
            </a:r>
            <a:r>
              <a:rPr lang="en-US" sz="4400" dirty="0" smtClean="0"/>
              <a:t>Regional Science Fairs</a:t>
            </a:r>
            <a:endParaRPr lang="en-US" sz="4400" dirty="0"/>
          </a:p>
          <a:p>
            <a:r>
              <a:rPr lang="en-US" sz="2400" dirty="0"/>
              <a:t>Research Teachers Meeting </a:t>
            </a:r>
            <a:r>
              <a:rPr lang="en-US" sz="2400" dirty="0" smtClean="0"/>
              <a:t>August 24, 2015</a:t>
            </a:r>
            <a:endParaRPr lang="en-US" sz="2400" dirty="0"/>
          </a:p>
        </p:txBody>
      </p:sp>
      <p:grpSp>
        <p:nvGrpSpPr>
          <p:cNvPr id="20490" name="Group 2"/>
          <p:cNvGrpSpPr>
            <a:grpSpLocks/>
          </p:cNvGrpSpPr>
          <p:nvPr/>
        </p:nvGrpSpPr>
        <p:grpSpPr bwMode="auto">
          <a:xfrm>
            <a:off x="990600" y="1365250"/>
            <a:ext cx="8153400" cy="790575"/>
            <a:chOff x="990600" y="1365021"/>
            <a:chExt cx="8153400" cy="790804"/>
          </a:xfrm>
        </p:grpSpPr>
        <p:sp>
          <p:nvSpPr>
            <p:cNvPr id="20491" name="Text Box 3"/>
            <p:cNvSpPr txBox="1">
              <a:spLocks noChangeArrowheads="1"/>
            </p:cNvSpPr>
            <p:nvPr/>
          </p:nvSpPr>
          <p:spPr bwMode="auto">
            <a:xfrm>
              <a:off x="990600" y="1447800"/>
              <a:ext cx="81534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 u="sng"/>
                <a:t>RSEF/SSEF/ISEF </a:t>
              </a:r>
              <a:r>
                <a:rPr lang="en-US" sz="2400" b="1" u="sng"/>
                <a:t>Rule Changes</a:t>
              </a:r>
              <a:endParaRPr lang="en-US" sz="4000"/>
            </a:p>
          </p:txBody>
        </p:sp>
        <p:sp>
          <p:nvSpPr>
            <p:cNvPr id="20492" name="TextBox 1"/>
            <p:cNvSpPr txBox="1">
              <a:spLocks noChangeArrowheads="1"/>
            </p:cNvSpPr>
            <p:nvPr/>
          </p:nvSpPr>
          <p:spPr bwMode="auto">
            <a:xfrm>
              <a:off x="5257800" y="1365021"/>
              <a:ext cx="2895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/>
                <a:t>Reminders &amp;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079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/>
      <p:bldP spid="101381" grpId="0"/>
      <p:bldP spid="101382" grpId="0"/>
      <p:bldP spid="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990600" y="2381250"/>
            <a:ext cx="7696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No vertebrate animal deaths due to the experimental procedures are permitted in any group or subgroup. Such a project will fail to qualify for competition.</a:t>
            </a: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990600" y="3962400"/>
            <a:ext cx="7696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Any death which occurs must be investigated by an individual qualified to determine the cause of death, such as a </a:t>
            </a:r>
            <a:r>
              <a:rPr lang="en-US" sz="2400" dirty="0">
                <a:solidFill>
                  <a:schemeClr val="tx2"/>
                </a:solidFill>
              </a:rPr>
              <a:t>veterinarian</a:t>
            </a:r>
            <a:r>
              <a:rPr lang="en-US" sz="2400" dirty="0"/>
              <a:t>. The results of the investigation must be documented in writing.</a:t>
            </a:r>
          </a:p>
        </p:txBody>
      </p:sp>
      <p:pic>
        <p:nvPicPr>
          <p:cNvPr id="22531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09800"/>
            <a:ext cx="892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962400"/>
            <a:ext cx="892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ounded Rectangle 1"/>
          <p:cNvSpPr/>
          <p:nvPr/>
        </p:nvSpPr>
        <p:spPr>
          <a:xfrm>
            <a:off x="990600" y="2308225"/>
            <a:ext cx="7696200" cy="1349375"/>
          </a:xfrm>
          <a:prstGeom prst="round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990600" y="3975100"/>
            <a:ext cx="7696200" cy="1624013"/>
          </a:xfrm>
          <a:prstGeom prst="round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2536" name="Group 10"/>
          <p:cNvGrpSpPr>
            <a:grpSpLocks/>
          </p:cNvGrpSpPr>
          <p:nvPr/>
        </p:nvGrpSpPr>
        <p:grpSpPr bwMode="auto">
          <a:xfrm>
            <a:off x="990600" y="1365250"/>
            <a:ext cx="8153400" cy="790575"/>
            <a:chOff x="990600" y="1365021"/>
            <a:chExt cx="8153400" cy="790804"/>
          </a:xfrm>
        </p:grpSpPr>
        <p:sp>
          <p:nvSpPr>
            <p:cNvPr id="22537" name="Text Box 3"/>
            <p:cNvSpPr txBox="1">
              <a:spLocks noChangeArrowheads="1"/>
            </p:cNvSpPr>
            <p:nvPr/>
          </p:nvSpPr>
          <p:spPr bwMode="auto">
            <a:xfrm>
              <a:off x="990600" y="1447800"/>
              <a:ext cx="81534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 u="sng"/>
                <a:t>RSEF/SSEF/ISEF </a:t>
              </a:r>
              <a:r>
                <a:rPr lang="en-US" sz="2400" b="1" u="sng"/>
                <a:t>Rule Changes</a:t>
              </a:r>
              <a:endParaRPr lang="en-US" sz="4000"/>
            </a:p>
          </p:txBody>
        </p:sp>
        <p:sp>
          <p:nvSpPr>
            <p:cNvPr id="22538" name="TextBox 12"/>
            <p:cNvSpPr txBox="1">
              <a:spLocks noChangeArrowheads="1"/>
            </p:cNvSpPr>
            <p:nvPr/>
          </p:nvSpPr>
          <p:spPr bwMode="auto">
            <a:xfrm>
              <a:off x="5257800" y="1365021"/>
              <a:ext cx="2895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/>
                <a:t>Reminders &amp;</a:t>
              </a:r>
            </a:p>
          </p:txBody>
        </p:sp>
      </p:grp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6868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dirty="0"/>
              <a:t>Brevard </a:t>
            </a:r>
            <a:r>
              <a:rPr lang="en-US" sz="4400" dirty="0" smtClean="0"/>
              <a:t>Regional Science Fairs</a:t>
            </a:r>
            <a:endParaRPr lang="en-US" sz="4400" dirty="0"/>
          </a:p>
          <a:p>
            <a:r>
              <a:rPr lang="en-US" sz="2400" dirty="0"/>
              <a:t>Research Teachers Meeting </a:t>
            </a:r>
            <a:r>
              <a:rPr lang="en-US" sz="2400" dirty="0" smtClean="0"/>
              <a:t>August 24, 2015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5924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/>
      <p:bldP spid="10138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1051426" y="2294797"/>
            <a:ext cx="7696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/>
              <a:t>Studies involving livestock or fish that are being raised for food using standard agriculture / aquaculture production practices are allowed. The livestock or fish may be euthanized by a qualified adult for carcass evaluation.</a:t>
            </a:r>
            <a:endParaRPr lang="en-US" sz="2400" dirty="0"/>
          </a:p>
        </p:txBody>
      </p:sp>
      <p:pic>
        <p:nvPicPr>
          <p:cNvPr id="22531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" y="2571749"/>
            <a:ext cx="892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ounded Rectangle 1"/>
          <p:cNvSpPr/>
          <p:nvPr/>
        </p:nvSpPr>
        <p:spPr>
          <a:xfrm>
            <a:off x="990600" y="2238581"/>
            <a:ext cx="7696200" cy="2104819"/>
          </a:xfrm>
          <a:prstGeom prst="round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2536" name="Group 10"/>
          <p:cNvGrpSpPr>
            <a:grpSpLocks/>
          </p:cNvGrpSpPr>
          <p:nvPr/>
        </p:nvGrpSpPr>
        <p:grpSpPr bwMode="auto">
          <a:xfrm>
            <a:off x="990600" y="1365250"/>
            <a:ext cx="8153400" cy="790575"/>
            <a:chOff x="990600" y="1365021"/>
            <a:chExt cx="8153400" cy="790804"/>
          </a:xfrm>
        </p:grpSpPr>
        <p:sp>
          <p:nvSpPr>
            <p:cNvPr id="22537" name="Text Box 3"/>
            <p:cNvSpPr txBox="1">
              <a:spLocks noChangeArrowheads="1"/>
            </p:cNvSpPr>
            <p:nvPr/>
          </p:nvSpPr>
          <p:spPr bwMode="auto">
            <a:xfrm>
              <a:off x="990600" y="1447800"/>
              <a:ext cx="81534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 u="sng"/>
                <a:t>RSEF/SSEF/ISEF </a:t>
              </a:r>
              <a:r>
                <a:rPr lang="en-US" sz="2400" b="1" u="sng"/>
                <a:t>Rule Changes</a:t>
              </a:r>
              <a:endParaRPr lang="en-US" sz="4000"/>
            </a:p>
          </p:txBody>
        </p:sp>
        <p:sp>
          <p:nvSpPr>
            <p:cNvPr id="22538" name="TextBox 12"/>
            <p:cNvSpPr txBox="1">
              <a:spLocks noChangeArrowheads="1"/>
            </p:cNvSpPr>
            <p:nvPr/>
          </p:nvSpPr>
          <p:spPr bwMode="auto">
            <a:xfrm>
              <a:off x="5257800" y="1365021"/>
              <a:ext cx="2895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/>
                <a:t>Reminders &amp;</a:t>
              </a:r>
            </a:p>
          </p:txBody>
        </p:sp>
      </p:grp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6868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dirty="0"/>
              <a:t>Brevard </a:t>
            </a:r>
            <a:r>
              <a:rPr lang="en-US" sz="4400" dirty="0" smtClean="0"/>
              <a:t>Regional Science Fairs</a:t>
            </a:r>
            <a:endParaRPr lang="en-US" sz="4400" dirty="0"/>
          </a:p>
          <a:p>
            <a:r>
              <a:rPr lang="en-US" sz="2400" dirty="0"/>
              <a:t>Research Teachers Meeting </a:t>
            </a:r>
            <a:r>
              <a:rPr lang="en-US" sz="2400" dirty="0" smtClean="0"/>
              <a:t>August 24, 2015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291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990600" y="2209800"/>
            <a:ext cx="8001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Studies involving the decomposition of vertebrate organisms (such as in forensic projects) require a Risk Assessment Form 3.</a:t>
            </a: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990600" y="3776663"/>
            <a:ext cx="79248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Human and other primate established cell lines and tissue cultures are to be treated as potentially hazardous biological agents. Plant and non-primate </a:t>
            </a:r>
            <a:r>
              <a:rPr lang="en-US" sz="2400" b="1" u="sng" dirty="0"/>
              <a:t>established cell lines</a:t>
            </a:r>
            <a:r>
              <a:rPr lang="en-US" sz="2400" dirty="0"/>
              <a:t> and tissue culture collections do not need to be treated as potentially hazardous biological agents.</a:t>
            </a:r>
          </a:p>
        </p:txBody>
      </p:sp>
      <p:pic>
        <p:nvPicPr>
          <p:cNvPr id="2457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09800"/>
            <a:ext cx="892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962400"/>
            <a:ext cx="892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ounded Rectangle 15"/>
          <p:cNvSpPr/>
          <p:nvPr/>
        </p:nvSpPr>
        <p:spPr>
          <a:xfrm>
            <a:off x="965200" y="3683000"/>
            <a:ext cx="7874000" cy="2090738"/>
          </a:xfrm>
          <a:prstGeom prst="round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4583" name="Group 9"/>
          <p:cNvGrpSpPr>
            <a:grpSpLocks/>
          </p:cNvGrpSpPr>
          <p:nvPr/>
        </p:nvGrpSpPr>
        <p:grpSpPr bwMode="auto">
          <a:xfrm>
            <a:off x="990600" y="1365250"/>
            <a:ext cx="8153400" cy="790575"/>
            <a:chOff x="990600" y="1365021"/>
            <a:chExt cx="8153400" cy="790804"/>
          </a:xfrm>
        </p:grpSpPr>
        <p:sp>
          <p:nvSpPr>
            <p:cNvPr id="24584" name="Text Box 3"/>
            <p:cNvSpPr txBox="1">
              <a:spLocks noChangeArrowheads="1"/>
            </p:cNvSpPr>
            <p:nvPr/>
          </p:nvSpPr>
          <p:spPr bwMode="auto">
            <a:xfrm>
              <a:off x="990600" y="1447800"/>
              <a:ext cx="81534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 u="sng"/>
                <a:t>RSEF/SSEF/ISEF </a:t>
              </a:r>
              <a:r>
                <a:rPr lang="en-US" sz="2400" b="1" u="sng"/>
                <a:t>Rule Changes</a:t>
              </a:r>
              <a:endParaRPr lang="en-US" sz="4000"/>
            </a:p>
          </p:txBody>
        </p:sp>
        <p:sp>
          <p:nvSpPr>
            <p:cNvPr id="24585" name="TextBox 11"/>
            <p:cNvSpPr txBox="1">
              <a:spLocks noChangeArrowheads="1"/>
            </p:cNvSpPr>
            <p:nvPr/>
          </p:nvSpPr>
          <p:spPr bwMode="auto">
            <a:xfrm>
              <a:off x="5257800" y="1365021"/>
              <a:ext cx="2895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/>
                <a:t>Reminders &amp;</a:t>
              </a:r>
            </a:p>
          </p:txBody>
        </p:sp>
      </p:grp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6868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dirty="0"/>
              <a:t>Brevard </a:t>
            </a:r>
            <a:r>
              <a:rPr lang="en-US" sz="4400" dirty="0" smtClean="0"/>
              <a:t>Regional Science Fairs</a:t>
            </a:r>
            <a:endParaRPr lang="en-US" sz="4400" dirty="0"/>
          </a:p>
          <a:p>
            <a:r>
              <a:rPr lang="en-US" sz="2400" dirty="0"/>
              <a:t>Research Teachers Meeting </a:t>
            </a:r>
            <a:r>
              <a:rPr lang="en-US" sz="2400" dirty="0" smtClean="0"/>
              <a:t>August 24, 2015</a:t>
            </a:r>
            <a:endParaRPr lang="en-US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965200" y="2198688"/>
            <a:ext cx="7797800" cy="1306512"/>
          </a:xfrm>
          <a:prstGeom prst="round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44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/>
      <p:bldP spid="10138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952500" y="2416175"/>
            <a:ext cx="78867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Vertebrate Animal Form 5A …. question regarding weight </a:t>
            </a:r>
            <a:r>
              <a:rPr lang="en-US" sz="2400" dirty="0" smtClean="0"/>
              <a:t>loss or </a:t>
            </a:r>
            <a:r>
              <a:rPr lang="en-US" sz="2400" dirty="0"/>
              <a:t>death of any animal.  If weight loss or death occurred, the student needs to attach documentation from qualified individual.</a:t>
            </a: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990600" y="4297362"/>
            <a:ext cx="7924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Vertebrate Animal Form 5B …. question regarding weight </a:t>
            </a:r>
            <a:r>
              <a:rPr lang="en-US" sz="2400" dirty="0" smtClean="0"/>
              <a:t>loss, gain </a:t>
            </a:r>
            <a:r>
              <a:rPr lang="en-US" sz="2400" dirty="0"/>
              <a:t>or death of any animal. If weight loss or death occurred, the student needs to attach documentation from qualified individual.  </a:t>
            </a:r>
          </a:p>
        </p:txBody>
      </p:sp>
      <p:pic>
        <p:nvPicPr>
          <p:cNvPr id="2662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" y="2506663"/>
            <a:ext cx="892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625" y="4430713"/>
            <a:ext cx="892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630" name="Group 8"/>
          <p:cNvGrpSpPr>
            <a:grpSpLocks/>
          </p:cNvGrpSpPr>
          <p:nvPr/>
        </p:nvGrpSpPr>
        <p:grpSpPr bwMode="auto">
          <a:xfrm>
            <a:off x="990600" y="1365250"/>
            <a:ext cx="8153400" cy="790575"/>
            <a:chOff x="990600" y="1365021"/>
            <a:chExt cx="8153400" cy="790804"/>
          </a:xfrm>
        </p:grpSpPr>
        <p:sp>
          <p:nvSpPr>
            <p:cNvPr id="26631" name="Text Box 3"/>
            <p:cNvSpPr txBox="1">
              <a:spLocks noChangeArrowheads="1"/>
            </p:cNvSpPr>
            <p:nvPr/>
          </p:nvSpPr>
          <p:spPr bwMode="auto">
            <a:xfrm>
              <a:off x="990600" y="1447800"/>
              <a:ext cx="81534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 u="sng"/>
                <a:t>RSEF/SSEF/ISEF </a:t>
              </a:r>
              <a:r>
                <a:rPr lang="en-US" sz="2400" b="1" u="sng"/>
                <a:t>Rule Changes</a:t>
              </a:r>
              <a:endParaRPr lang="en-US" sz="4000"/>
            </a:p>
          </p:txBody>
        </p:sp>
        <p:sp>
          <p:nvSpPr>
            <p:cNvPr id="26632" name="TextBox 10"/>
            <p:cNvSpPr txBox="1">
              <a:spLocks noChangeArrowheads="1"/>
            </p:cNvSpPr>
            <p:nvPr/>
          </p:nvSpPr>
          <p:spPr bwMode="auto">
            <a:xfrm>
              <a:off x="5257800" y="1365021"/>
              <a:ext cx="2895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/>
                <a:t>Reminders &amp;</a:t>
              </a:r>
            </a:p>
          </p:txBody>
        </p:sp>
      </p:grp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6868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dirty="0"/>
              <a:t>Brevard </a:t>
            </a:r>
            <a:r>
              <a:rPr lang="en-US" sz="4400" dirty="0" smtClean="0"/>
              <a:t>Regional Science Fairs</a:t>
            </a:r>
            <a:endParaRPr lang="en-US" sz="4400" dirty="0"/>
          </a:p>
          <a:p>
            <a:r>
              <a:rPr lang="en-US" sz="2400" dirty="0"/>
              <a:t>Research Teachers Meeting </a:t>
            </a:r>
            <a:r>
              <a:rPr lang="en-US" sz="2400" dirty="0" smtClean="0"/>
              <a:t>August 24, 2015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952500" y="2330019"/>
            <a:ext cx="7874000" cy="1708581"/>
          </a:xfrm>
          <a:prstGeom prst="round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965200" y="4233862"/>
            <a:ext cx="7874000" cy="1633538"/>
          </a:xfrm>
          <a:prstGeom prst="round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3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/>
      <p:bldP spid="10138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952500" y="2416175"/>
            <a:ext cx="78867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400" dirty="0"/>
              <a:t>The use of E.coli K-12 in projects requires prior SRC approval. NOTE:  This is stricter </a:t>
            </a:r>
            <a:r>
              <a:rPr lang="en-US" sz="2400" dirty="0" smtClean="0"/>
              <a:t>than INTEL </a:t>
            </a:r>
            <a:r>
              <a:rPr lang="en-US" sz="2400" dirty="0"/>
              <a:t>ISEF Rules/Guidelines. </a:t>
            </a:r>
          </a:p>
          <a:p>
            <a:endParaRPr lang="en-US" sz="2400" dirty="0"/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990600" y="4191000"/>
            <a:ext cx="7924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/>
              <a:t>Any project requiring IRB must first be submitted to the SRC then will be submitted to the IRB. This project must then be resubmitted to the SRC for final approval.</a:t>
            </a:r>
            <a:endParaRPr lang="en-US" sz="2400" dirty="0"/>
          </a:p>
        </p:txBody>
      </p:sp>
      <p:pic>
        <p:nvPicPr>
          <p:cNvPr id="2662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" y="2506663"/>
            <a:ext cx="892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625" y="4430713"/>
            <a:ext cx="892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630" name="Group 8"/>
          <p:cNvGrpSpPr>
            <a:grpSpLocks/>
          </p:cNvGrpSpPr>
          <p:nvPr/>
        </p:nvGrpSpPr>
        <p:grpSpPr bwMode="auto">
          <a:xfrm>
            <a:off x="990600" y="1365250"/>
            <a:ext cx="8153400" cy="790575"/>
            <a:chOff x="990600" y="1365021"/>
            <a:chExt cx="8153400" cy="790804"/>
          </a:xfrm>
        </p:grpSpPr>
        <p:sp>
          <p:nvSpPr>
            <p:cNvPr id="26631" name="Text Box 3"/>
            <p:cNvSpPr txBox="1">
              <a:spLocks noChangeArrowheads="1"/>
            </p:cNvSpPr>
            <p:nvPr/>
          </p:nvSpPr>
          <p:spPr bwMode="auto">
            <a:xfrm>
              <a:off x="990600" y="1447800"/>
              <a:ext cx="81534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 u="sng"/>
                <a:t>RSEF/SSEF/ISEF </a:t>
              </a:r>
              <a:r>
                <a:rPr lang="en-US" sz="2400" b="1" u="sng"/>
                <a:t>Rule Changes</a:t>
              </a:r>
              <a:endParaRPr lang="en-US" sz="4000"/>
            </a:p>
          </p:txBody>
        </p:sp>
        <p:sp>
          <p:nvSpPr>
            <p:cNvPr id="26632" name="TextBox 10"/>
            <p:cNvSpPr txBox="1">
              <a:spLocks noChangeArrowheads="1"/>
            </p:cNvSpPr>
            <p:nvPr/>
          </p:nvSpPr>
          <p:spPr bwMode="auto">
            <a:xfrm>
              <a:off x="5257800" y="1365021"/>
              <a:ext cx="2895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/>
                <a:t>Reminders &amp;</a:t>
              </a:r>
            </a:p>
          </p:txBody>
        </p:sp>
      </p:grp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6868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dirty="0"/>
              <a:t>Brevard </a:t>
            </a:r>
            <a:r>
              <a:rPr lang="en-US" sz="4400" dirty="0" smtClean="0"/>
              <a:t>Regional Science Fairs</a:t>
            </a:r>
            <a:endParaRPr lang="en-US" sz="4400" dirty="0"/>
          </a:p>
          <a:p>
            <a:r>
              <a:rPr lang="en-US" sz="2400" dirty="0"/>
              <a:t>Research Teachers Meeting </a:t>
            </a:r>
            <a:r>
              <a:rPr lang="en-US" sz="2400" dirty="0" smtClean="0"/>
              <a:t>August 24, 2015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952500" y="2374470"/>
            <a:ext cx="7874000" cy="1283130"/>
          </a:xfrm>
          <a:prstGeom prst="round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965200" y="4064000"/>
            <a:ext cx="7874000" cy="1498599"/>
          </a:xfrm>
          <a:prstGeom prst="round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8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/>
      <p:bldP spid="10138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3"/>
          <p:cNvSpPr txBox="1">
            <a:spLocks noChangeArrowheads="1"/>
          </p:cNvSpPr>
          <p:nvPr/>
        </p:nvSpPr>
        <p:spPr bwMode="auto">
          <a:xfrm>
            <a:off x="990600" y="1600200"/>
            <a:ext cx="815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/>
              <a:t>Brevard Regional Fair Concerns</a:t>
            </a:r>
            <a:endParaRPr lang="en-US" sz="4000"/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990600" y="2514600"/>
            <a:ext cx="784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Mentors must be aware of rules… and rules must be implemented. </a:t>
            </a: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990600" y="3733800"/>
            <a:ext cx="8153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IRB… </a:t>
            </a:r>
            <a:r>
              <a:rPr lang="en-US" sz="3200" dirty="0" smtClean="0"/>
              <a:t>can </a:t>
            </a:r>
            <a:r>
              <a:rPr lang="en-US" sz="3200" dirty="0"/>
              <a:t>be set up by </a:t>
            </a:r>
            <a:r>
              <a:rPr lang="en-US" sz="3200" dirty="0" smtClean="0"/>
              <a:t>schools… Professionals </a:t>
            </a:r>
            <a:r>
              <a:rPr lang="en-US" sz="3200" dirty="0"/>
              <a:t>must be in field of research…</a:t>
            </a:r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990600" y="4876800"/>
            <a:ext cx="7620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Students, teachers and all involved must become aware of risks while conducting research… </a:t>
            </a:r>
          </a:p>
        </p:txBody>
      </p:sp>
      <p:pic>
        <p:nvPicPr>
          <p:cNvPr id="2867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514600"/>
            <a:ext cx="892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5029200"/>
            <a:ext cx="892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733800"/>
            <a:ext cx="892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6868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dirty="0"/>
              <a:t>Brevard </a:t>
            </a:r>
            <a:r>
              <a:rPr lang="en-US" sz="4400" dirty="0" smtClean="0"/>
              <a:t>Regional Science Fairs</a:t>
            </a:r>
            <a:endParaRPr lang="en-US" sz="4400" dirty="0"/>
          </a:p>
          <a:p>
            <a:r>
              <a:rPr lang="en-US" sz="2400" dirty="0"/>
              <a:t>Research Teachers Meeting </a:t>
            </a:r>
            <a:r>
              <a:rPr lang="en-US" sz="2400" dirty="0" smtClean="0"/>
              <a:t>August 24, 2015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501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/>
      <p:bldP spid="101381" grpId="0"/>
      <p:bldP spid="10138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3"/>
          <p:cNvSpPr txBox="1">
            <a:spLocks noChangeArrowheads="1"/>
          </p:cNvSpPr>
          <p:nvPr/>
        </p:nvSpPr>
        <p:spPr bwMode="auto">
          <a:xfrm>
            <a:off x="990600" y="1371600"/>
            <a:ext cx="815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 dirty="0"/>
              <a:t>Research Teachers </a:t>
            </a:r>
            <a:r>
              <a:rPr lang="en-US" sz="4000" b="1" u="sng" dirty="0" smtClean="0"/>
              <a:t>must…</a:t>
            </a:r>
            <a:endParaRPr lang="en-US" sz="4000" dirty="0"/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1066800" y="2133600"/>
            <a:ext cx="5257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/>
              <a:t>Become familiar with ISEF and SSEF Rules and Guidelines… </a:t>
            </a:r>
            <a:r>
              <a:rPr lang="en-US" sz="3200" dirty="0">
                <a:hlinkClick r:id="rId3"/>
              </a:rPr>
              <a:t>https://</a:t>
            </a:r>
            <a:r>
              <a:rPr lang="en-US" sz="3200" dirty="0" smtClean="0">
                <a:hlinkClick r:id="rId3"/>
              </a:rPr>
              <a:t>student.societyforscience.org/intel-isef</a:t>
            </a:r>
            <a:r>
              <a:rPr lang="en-US" sz="3200" dirty="0" smtClean="0"/>
              <a:t> </a:t>
            </a:r>
            <a:r>
              <a:rPr lang="en-US" sz="3200" dirty="0"/>
              <a:t>and </a:t>
            </a:r>
            <a:r>
              <a:rPr lang="en-US" sz="3200" dirty="0">
                <a:hlinkClick r:id="rId4"/>
              </a:rPr>
              <a:t>http://www.floridassef.net/</a:t>
            </a:r>
            <a:r>
              <a:rPr lang="en-US" sz="3200" dirty="0"/>
              <a:t> </a:t>
            </a:r>
          </a:p>
        </p:txBody>
      </p:sp>
      <p:pic>
        <p:nvPicPr>
          <p:cNvPr id="3277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1763" y="2286000"/>
            <a:ext cx="892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99275"/>
            <a:ext cx="92964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dirty="0"/>
              <a:t>Brevard </a:t>
            </a:r>
            <a:r>
              <a:rPr lang="en-US" sz="4400" dirty="0" smtClean="0"/>
              <a:t>Regional Science Fairs</a:t>
            </a:r>
            <a:endParaRPr lang="en-US" sz="4400" dirty="0"/>
          </a:p>
          <a:p>
            <a:r>
              <a:rPr lang="en-US" sz="2400" dirty="0"/>
              <a:t>Research Teachers </a:t>
            </a:r>
            <a:r>
              <a:rPr lang="en-US" sz="2400" dirty="0" smtClean="0"/>
              <a:t>Boot Camp August 24, 2015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9862" y="2590800"/>
            <a:ext cx="2438400" cy="4038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0754" y="2079625"/>
            <a:ext cx="2587744" cy="5067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438" y="5276644"/>
            <a:ext cx="5919788" cy="128761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3806373">
            <a:off x="5508256" y="4419599"/>
            <a:ext cx="19812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7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/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" t="64583" r="68960"/>
          <a:stretch/>
        </p:blipFill>
        <p:spPr>
          <a:xfrm>
            <a:off x="152400" y="457200"/>
            <a:ext cx="4038600" cy="259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7746" t="16730" r="7833" b="4105"/>
          <a:stretch/>
        </p:blipFill>
        <p:spPr>
          <a:xfrm>
            <a:off x="1702556" y="1233616"/>
            <a:ext cx="7391400" cy="5106785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8744759">
            <a:off x="1747482" y="1527734"/>
            <a:ext cx="1295400" cy="3810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8418230">
            <a:off x="4083474" y="1737666"/>
            <a:ext cx="1688344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6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3"/>
          <p:cNvSpPr txBox="1">
            <a:spLocks noChangeArrowheads="1"/>
          </p:cNvSpPr>
          <p:nvPr/>
        </p:nvSpPr>
        <p:spPr bwMode="auto">
          <a:xfrm>
            <a:off x="990600" y="1752600"/>
            <a:ext cx="815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u="sng"/>
              <a:t>Internet Sites</a:t>
            </a:r>
            <a:endParaRPr lang="en-US" sz="4400"/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990600" y="2819400"/>
            <a:ext cx="784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Biological Safety Level sites… </a:t>
            </a:r>
            <a:r>
              <a:rPr lang="en-US" sz="3200" dirty="0">
                <a:hlinkClick r:id="rId3"/>
              </a:rPr>
              <a:t>www.cdc.gov/od/ohs/symp5/jyrtext.htm</a:t>
            </a:r>
            <a:r>
              <a:rPr lang="en-US" sz="3200" dirty="0"/>
              <a:t>  </a:t>
            </a:r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990600" y="4013200"/>
            <a:ext cx="8001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ISEF Rules on the Web…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hlinkClick r:id="rId4"/>
              </a:rPr>
              <a:t>https://student.societyforscience.org/intel-isef</a:t>
            </a:r>
            <a:endParaRPr lang="en-US" sz="2300" u="sng" dirty="0"/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990600" y="5257800"/>
            <a:ext cx="7467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Brevard County Science Fair..(</a:t>
            </a:r>
            <a:r>
              <a:rPr lang="en-US" sz="3200" dirty="0" err="1"/>
              <a:t>Edline</a:t>
            </a:r>
            <a:r>
              <a:rPr lang="en-US" sz="3200" dirty="0"/>
              <a:t>)</a:t>
            </a:r>
          </a:p>
          <a:p>
            <a:pPr>
              <a:spcBef>
                <a:spcPct val="50000"/>
              </a:spcBef>
            </a:pPr>
            <a:r>
              <a:rPr lang="en-US" sz="1600" u="sng" dirty="0">
                <a:hlinkClick r:id="rId5"/>
              </a:rPr>
              <a:t>http://</a:t>
            </a:r>
            <a:r>
              <a:rPr lang="en-US" sz="1600" u="sng" dirty="0" smtClean="0">
                <a:hlinkClick r:id="rId5"/>
              </a:rPr>
              <a:t>www.edline.net/pages/Cocoa_High_School/Academics/Resources/Science/Science_Research</a:t>
            </a:r>
            <a:r>
              <a:rPr lang="en-US" sz="1600" u="sng" dirty="0" smtClean="0"/>
              <a:t> </a:t>
            </a:r>
            <a:endParaRPr lang="en-US" sz="1600" u="sng" dirty="0"/>
          </a:p>
        </p:txBody>
      </p:sp>
      <p:pic>
        <p:nvPicPr>
          <p:cNvPr id="36869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2895600"/>
            <a:ext cx="892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5181600"/>
            <a:ext cx="892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4038600"/>
            <a:ext cx="892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6868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dirty="0"/>
              <a:t>Brevard </a:t>
            </a:r>
            <a:r>
              <a:rPr lang="en-US" sz="4400" dirty="0" smtClean="0"/>
              <a:t>Regional Science Fairs</a:t>
            </a:r>
            <a:endParaRPr lang="en-US" sz="4400" dirty="0"/>
          </a:p>
          <a:p>
            <a:r>
              <a:rPr lang="en-US" sz="2400" dirty="0"/>
              <a:t>Research Teachers </a:t>
            </a:r>
            <a:r>
              <a:rPr lang="en-US" sz="2400" dirty="0" smtClean="0"/>
              <a:t>Boot Camp August 24, 2015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6" grpId="0"/>
      <p:bldP spid="105477" grpId="0"/>
      <p:bldP spid="1054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228600" y="0"/>
            <a:ext cx="32766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BREVARD</a:t>
            </a:r>
          </a:p>
          <a:p>
            <a:pPr>
              <a:spcBef>
                <a:spcPct val="50000"/>
              </a:spcBef>
            </a:pPr>
            <a:r>
              <a:rPr lang="en-US" b="1"/>
              <a:t>Regional Fairs &amp; Directors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228600" y="762000"/>
            <a:ext cx="3657600" cy="490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u="sng" dirty="0"/>
              <a:t>Brevard Intracoastal</a:t>
            </a:r>
          </a:p>
          <a:p>
            <a:r>
              <a:rPr lang="en-US" dirty="0" smtClean="0"/>
              <a:t>Debbie </a:t>
            </a:r>
            <a:r>
              <a:rPr lang="en-US" dirty="0"/>
              <a:t>Austin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DeLaura</a:t>
            </a:r>
            <a:r>
              <a:rPr lang="en-US" dirty="0" smtClean="0"/>
              <a:t> </a:t>
            </a:r>
            <a:r>
              <a:rPr lang="en-US" dirty="0"/>
              <a:t>Middle </a:t>
            </a:r>
            <a:r>
              <a:rPr lang="en-US" dirty="0" smtClean="0"/>
              <a:t>School</a:t>
            </a:r>
          </a:p>
          <a:p>
            <a:r>
              <a:rPr lang="en-US" dirty="0" smtClean="0"/>
              <a:t>Mary </a:t>
            </a:r>
            <a:r>
              <a:rPr lang="en-US" dirty="0"/>
              <a:t>Anderson</a:t>
            </a:r>
          </a:p>
          <a:p>
            <a:r>
              <a:rPr lang="en-US" dirty="0"/>
              <a:t>    West Shore Jr/</a:t>
            </a:r>
            <a:r>
              <a:rPr lang="en-US" dirty="0" err="1"/>
              <a:t>Sr</a:t>
            </a:r>
            <a:r>
              <a:rPr lang="en-US" dirty="0"/>
              <a:t> High</a:t>
            </a:r>
          </a:p>
          <a:p>
            <a:endParaRPr lang="en-US" sz="400" dirty="0"/>
          </a:p>
          <a:p>
            <a:pPr>
              <a:spcBef>
                <a:spcPct val="50000"/>
              </a:spcBef>
            </a:pPr>
            <a:r>
              <a:rPr lang="en-US" b="1" u="sng" dirty="0" smtClean="0"/>
              <a:t>Brevard </a:t>
            </a:r>
            <a:r>
              <a:rPr lang="en-US" b="1" u="sng" dirty="0"/>
              <a:t>Mainland</a:t>
            </a:r>
          </a:p>
          <a:p>
            <a:r>
              <a:rPr lang="en-US" dirty="0" smtClean="0"/>
              <a:t>Raul </a:t>
            </a:r>
            <a:r>
              <a:rPr lang="en-US" dirty="0"/>
              <a:t>Montes                      </a:t>
            </a:r>
          </a:p>
          <a:p>
            <a:r>
              <a:rPr lang="en-US" dirty="0"/>
              <a:t>    Cocoa High </a:t>
            </a:r>
            <a:r>
              <a:rPr lang="en-US" dirty="0" smtClean="0"/>
              <a:t>School</a:t>
            </a:r>
          </a:p>
          <a:p>
            <a:r>
              <a:rPr lang="en-US" dirty="0"/>
              <a:t>Eliza </a:t>
            </a:r>
            <a:r>
              <a:rPr lang="en-US" dirty="0" err="1"/>
              <a:t>Gonsalves</a:t>
            </a:r>
            <a:endParaRPr lang="en-US" dirty="0"/>
          </a:p>
          <a:p>
            <a:r>
              <a:rPr lang="en-US" dirty="0"/>
              <a:t>    Cocoa High School</a:t>
            </a:r>
          </a:p>
          <a:p>
            <a:endParaRPr lang="en-US" sz="1200" dirty="0"/>
          </a:p>
          <a:p>
            <a:r>
              <a:rPr lang="en-US" b="1" u="sng" dirty="0"/>
              <a:t>Brevard South</a:t>
            </a:r>
          </a:p>
          <a:p>
            <a:r>
              <a:rPr lang="en-US" dirty="0" smtClean="0"/>
              <a:t>Elizabeth </a:t>
            </a:r>
            <a:r>
              <a:rPr lang="en-US" dirty="0" err="1"/>
              <a:t>Youngs</a:t>
            </a:r>
            <a:r>
              <a:rPr lang="en-US" dirty="0"/>
              <a:t>                      </a:t>
            </a:r>
          </a:p>
          <a:p>
            <a:r>
              <a:rPr lang="en-US" dirty="0"/>
              <a:t>  </a:t>
            </a:r>
            <a:r>
              <a:rPr lang="en-US" dirty="0" smtClean="0"/>
              <a:t>  </a:t>
            </a:r>
            <a:r>
              <a:rPr lang="en-US" dirty="0" err="1" smtClean="0"/>
              <a:t>Viera</a:t>
            </a:r>
            <a:r>
              <a:rPr lang="en-US" dirty="0" smtClean="0"/>
              <a:t> </a:t>
            </a:r>
            <a:r>
              <a:rPr lang="en-US" dirty="0"/>
              <a:t>High </a:t>
            </a:r>
            <a:r>
              <a:rPr lang="en-US" dirty="0" smtClean="0"/>
              <a:t>School</a:t>
            </a:r>
          </a:p>
          <a:p>
            <a:r>
              <a:rPr lang="en-US" dirty="0" smtClean="0"/>
              <a:t>Jasmin Baez</a:t>
            </a:r>
          </a:p>
          <a:p>
            <a:r>
              <a:rPr lang="en-US" dirty="0"/>
              <a:t> </a:t>
            </a:r>
            <a:r>
              <a:rPr lang="en-US" dirty="0" smtClean="0"/>
              <a:t>   Palm Bay Magnet High School</a:t>
            </a:r>
            <a:endParaRPr lang="en-US" dirty="0"/>
          </a:p>
          <a:p>
            <a:pPr>
              <a:buFontTx/>
              <a:buChar char="•"/>
            </a:pPr>
            <a:endParaRPr lang="en-US" dirty="0"/>
          </a:p>
        </p:txBody>
      </p:sp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3824785" y="2531715"/>
            <a:ext cx="5334000" cy="177006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latin typeface="Arial Rounded MT Bold" pitchFamily="34" charset="0"/>
              </a:rPr>
              <a:t>Brevard Mainland Regional </a:t>
            </a:r>
          </a:p>
          <a:p>
            <a:pPr algn="ctr">
              <a:spcBef>
                <a:spcPct val="50000"/>
              </a:spcBef>
            </a:pPr>
            <a:r>
              <a:rPr lang="en-US" dirty="0">
                <a:latin typeface="Arial Rounded MT Bold" pitchFamily="34" charset="0"/>
              </a:rPr>
              <a:t>Science &amp; Engineering Fair</a:t>
            </a:r>
          </a:p>
          <a:p>
            <a:pPr algn="ctr">
              <a:spcBef>
                <a:spcPct val="50000"/>
              </a:spcBef>
            </a:pPr>
            <a:r>
              <a:rPr lang="en-US" dirty="0">
                <a:latin typeface="Arial Rounded MT Bold" pitchFamily="34" charset="0"/>
              </a:rPr>
              <a:t>February </a:t>
            </a:r>
            <a:r>
              <a:rPr lang="en-US" dirty="0" smtClean="0">
                <a:latin typeface="Arial Rounded MT Bold" pitchFamily="34" charset="0"/>
              </a:rPr>
              <a:t>11, 12 </a:t>
            </a:r>
            <a:r>
              <a:rPr lang="en-US" dirty="0">
                <a:latin typeface="Arial Rounded MT Bold" pitchFamily="34" charset="0"/>
              </a:rPr>
              <a:t>&amp; </a:t>
            </a:r>
            <a:r>
              <a:rPr lang="en-US" dirty="0" smtClean="0">
                <a:latin typeface="Arial Rounded MT Bold" pitchFamily="34" charset="0"/>
              </a:rPr>
              <a:t>13, 2016</a:t>
            </a:r>
            <a:endParaRPr lang="en-US" dirty="0">
              <a:latin typeface="Arial Rounded MT Bold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dirty="0">
                <a:latin typeface="Arial Rounded MT Bold" pitchFamily="34" charset="0"/>
              </a:rPr>
              <a:t>Merritt  Square Mall </a:t>
            </a:r>
          </a:p>
        </p:txBody>
      </p:sp>
      <p:sp>
        <p:nvSpPr>
          <p:cNvPr id="40965" name="Text Box 7"/>
          <p:cNvSpPr txBox="1">
            <a:spLocks noChangeArrowheads="1"/>
          </p:cNvSpPr>
          <p:nvPr/>
        </p:nvSpPr>
        <p:spPr bwMode="auto">
          <a:xfrm>
            <a:off x="3810000" y="4724400"/>
            <a:ext cx="5334000" cy="17573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  <a:latin typeface="Arial Rounded MT Bold" pitchFamily="34" charset="0"/>
              </a:rPr>
              <a:t>Brevard South Regional</a:t>
            </a:r>
            <a:r>
              <a:rPr lang="en-US" dirty="0">
                <a:solidFill>
                  <a:srgbClr val="000000"/>
                </a:solidFill>
                <a:latin typeface="Arial Rounded MT Bold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dirty="0">
                <a:latin typeface="Arial Rounded MT Bold" pitchFamily="34" charset="0"/>
              </a:rPr>
              <a:t>Science &amp; Engineering Fair</a:t>
            </a:r>
          </a:p>
          <a:p>
            <a:pPr algn="ctr">
              <a:spcBef>
                <a:spcPct val="50000"/>
              </a:spcBef>
            </a:pPr>
            <a:r>
              <a:rPr lang="en-US" dirty="0">
                <a:latin typeface="Arial Rounded MT Bold" pitchFamily="34" charset="0"/>
              </a:rPr>
              <a:t>February </a:t>
            </a:r>
            <a:r>
              <a:rPr lang="en-US" dirty="0" smtClean="0">
                <a:latin typeface="Arial Rounded MT Bold" pitchFamily="34" charset="0"/>
              </a:rPr>
              <a:t>18, 19, </a:t>
            </a:r>
            <a:r>
              <a:rPr lang="en-US" dirty="0">
                <a:latin typeface="Arial Rounded MT Bold" pitchFamily="34" charset="0"/>
              </a:rPr>
              <a:t>&amp; </a:t>
            </a:r>
            <a:r>
              <a:rPr lang="en-US" dirty="0" smtClean="0">
                <a:latin typeface="Arial Rounded MT Bold" pitchFamily="34" charset="0"/>
              </a:rPr>
              <a:t>20, 2016</a:t>
            </a:r>
            <a:endParaRPr lang="en-US" dirty="0">
              <a:latin typeface="Arial Rounded MT Bold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dirty="0">
                <a:latin typeface="Arial Rounded MT Bold" pitchFamily="34" charset="0"/>
              </a:rPr>
              <a:t>Melbourne Square Mall </a:t>
            </a:r>
          </a:p>
        </p:txBody>
      </p:sp>
      <p:sp>
        <p:nvSpPr>
          <p:cNvPr id="40966" name="Text Box 8"/>
          <p:cNvSpPr txBox="1">
            <a:spLocks noChangeArrowheads="1"/>
          </p:cNvSpPr>
          <p:nvPr/>
        </p:nvSpPr>
        <p:spPr bwMode="auto">
          <a:xfrm>
            <a:off x="3833884" y="389731"/>
            <a:ext cx="5334000" cy="176971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latin typeface="Arial Rounded MT Bold" pitchFamily="34" charset="0"/>
              </a:rPr>
              <a:t>Brevard Intracoastal Regional</a:t>
            </a:r>
            <a:r>
              <a:rPr lang="en-US" dirty="0">
                <a:latin typeface="Arial Rounded MT Bold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dirty="0">
                <a:latin typeface="Arial Rounded MT Bold" pitchFamily="34" charset="0"/>
              </a:rPr>
              <a:t>Science &amp; Engineering Fair</a:t>
            </a:r>
          </a:p>
          <a:p>
            <a:pPr algn="ctr">
              <a:spcBef>
                <a:spcPct val="50000"/>
              </a:spcBef>
            </a:pPr>
            <a:r>
              <a:rPr lang="en-US" dirty="0">
                <a:latin typeface="Arial Rounded MT Bold" pitchFamily="34" charset="0"/>
              </a:rPr>
              <a:t>February 4</a:t>
            </a:r>
            <a:r>
              <a:rPr lang="en-US" dirty="0" smtClean="0">
                <a:latin typeface="Arial Rounded MT Bold" pitchFamily="34" charset="0"/>
              </a:rPr>
              <a:t>, </a:t>
            </a:r>
            <a:r>
              <a:rPr lang="en-US" dirty="0">
                <a:latin typeface="Arial Rounded MT Bold" pitchFamily="34" charset="0"/>
              </a:rPr>
              <a:t>5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>
                <a:latin typeface="Arial Rounded MT Bold" pitchFamily="34" charset="0"/>
              </a:rPr>
              <a:t>&amp; 6</a:t>
            </a:r>
            <a:r>
              <a:rPr lang="en-US" dirty="0" smtClean="0">
                <a:latin typeface="Arial Rounded MT Bold" pitchFamily="34" charset="0"/>
              </a:rPr>
              <a:t>, 2016</a:t>
            </a:r>
            <a:endParaRPr lang="en-US" dirty="0">
              <a:latin typeface="Arial Rounded MT Bold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dirty="0">
                <a:latin typeface="Arial Rounded MT Bold" pitchFamily="34" charset="0"/>
              </a:rPr>
              <a:t>Merritt Square Mall </a:t>
            </a:r>
          </a:p>
        </p:txBody>
      </p:sp>
    </p:spTree>
    <p:extLst>
      <p:ext uri="{BB962C8B-B14F-4D97-AF65-F5344CB8AC3E}">
        <p14:creationId xmlns:p14="http://schemas.microsoft.com/office/powerpoint/2010/main" val="91159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2"/>
          <p:cNvSpPr txBox="1">
            <a:spLocks noChangeArrowheads="1"/>
          </p:cNvSpPr>
          <p:nvPr/>
        </p:nvSpPr>
        <p:spPr bwMode="auto">
          <a:xfrm>
            <a:off x="990600" y="1524000"/>
            <a:ext cx="815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u="sng" dirty="0"/>
              <a:t>Internet Sites</a:t>
            </a:r>
            <a:endParaRPr lang="en-US" sz="4400" dirty="0"/>
          </a:p>
        </p:txBody>
      </p:sp>
      <p:sp>
        <p:nvSpPr>
          <p:cNvPr id="257027" name="Text Box 3"/>
          <p:cNvSpPr txBox="1">
            <a:spLocks noChangeArrowheads="1"/>
          </p:cNvSpPr>
          <p:nvPr/>
        </p:nvSpPr>
        <p:spPr bwMode="auto">
          <a:xfrm>
            <a:off x="990600" y="2362200"/>
            <a:ext cx="784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Science Buddies… </a:t>
            </a:r>
            <a:r>
              <a:rPr lang="en-US" sz="3200" u="sng" dirty="0">
                <a:hlinkClick r:id="rId3"/>
              </a:rPr>
              <a:t>http://www.sciencebuddies.org/</a:t>
            </a:r>
            <a:r>
              <a:rPr lang="en-US" sz="3200" dirty="0">
                <a:hlinkClick r:id="rId3"/>
              </a:rPr>
              <a:t>  </a:t>
            </a:r>
            <a:endParaRPr lang="en-US" sz="3200" dirty="0"/>
          </a:p>
        </p:txBody>
      </p:sp>
      <p:sp>
        <p:nvSpPr>
          <p:cNvPr id="257028" name="Text Box 4"/>
          <p:cNvSpPr txBox="1">
            <a:spLocks noChangeArrowheads="1"/>
          </p:cNvSpPr>
          <p:nvPr/>
        </p:nvSpPr>
        <p:spPr bwMode="auto">
          <a:xfrm>
            <a:off x="914400" y="3441700"/>
            <a:ext cx="8001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/>
              <a:t>ISEF abstract database… </a:t>
            </a:r>
            <a:r>
              <a:rPr lang="en-US" sz="2800" u="sng" dirty="0">
                <a:hlinkClick r:id="rId4"/>
              </a:rPr>
              <a:t>https://apps2.societyforscience.org/abstracts</a:t>
            </a:r>
            <a:r>
              <a:rPr lang="en-US" sz="2800" u="sng" dirty="0" smtClean="0">
                <a:hlinkClick r:id="rId4"/>
              </a:rPr>
              <a:t>/</a:t>
            </a:r>
            <a:r>
              <a:rPr lang="en-US" sz="2800" u="sng" dirty="0" smtClean="0"/>
              <a:t> </a:t>
            </a:r>
            <a:endParaRPr lang="en-US" sz="2800" u="sng" dirty="0"/>
          </a:p>
        </p:txBody>
      </p:sp>
      <p:sp>
        <p:nvSpPr>
          <p:cNvPr id="257029" name="Text Box 5"/>
          <p:cNvSpPr txBox="1">
            <a:spLocks noChangeArrowheads="1"/>
          </p:cNvSpPr>
          <p:nvPr/>
        </p:nvSpPr>
        <p:spPr bwMode="auto">
          <a:xfrm>
            <a:off x="968375" y="4676140"/>
            <a:ext cx="81534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tx2"/>
                </a:solidFill>
              </a:rPr>
              <a:t>Brevard Public Schools Science Curriculum </a:t>
            </a:r>
            <a:r>
              <a:rPr lang="en-US" sz="2400" u="sng" dirty="0">
                <a:hlinkClick r:id="rId5"/>
              </a:rPr>
              <a:t>http://www.edline.net/pages/Brevard_County_Schools/Departments/Departments__</a:t>
            </a:r>
            <a:r>
              <a:rPr lang="en-US" sz="2400" u="sng" dirty="0" smtClean="0">
                <a:hlinkClick r:id="rId5"/>
              </a:rPr>
              <a:t>A-J/Curriculum_and_Instruction/Groups/High_School_Science</a:t>
            </a:r>
            <a:r>
              <a:rPr lang="en-US" sz="2400" u="sng" dirty="0" smtClean="0"/>
              <a:t> </a:t>
            </a:r>
            <a:endParaRPr lang="en-US" sz="2400" u="sng" dirty="0"/>
          </a:p>
        </p:txBody>
      </p:sp>
      <p:pic>
        <p:nvPicPr>
          <p:cNvPr id="3891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2374900"/>
            <a:ext cx="892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4622800"/>
            <a:ext cx="892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3479800"/>
            <a:ext cx="892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6868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dirty="0"/>
              <a:t>Brevard </a:t>
            </a:r>
            <a:r>
              <a:rPr lang="en-US" sz="4400" dirty="0" smtClean="0"/>
              <a:t>Regional Science Fairs</a:t>
            </a:r>
            <a:endParaRPr lang="en-US" sz="4400" dirty="0"/>
          </a:p>
          <a:p>
            <a:r>
              <a:rPr lang="en-US" sz="2400" dirty="0"/>
              <a:t>Research Teachers Meeting </a:t>
            </a:r>
            <a:r>
              <a:rPr lang="en-US" sz="2400" dirty="0" smtClean="0"/>
              <a:t>August 31, 2015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503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7" grpId="0"/>
      <p:bldP spid="257028" grpId="0"/>
      <p:bldP spid="25702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>
          <a:xfrm>
            <a:off x="3962400" y="457200"/>
            <a:ext cx="5029200" cy="1143000"/>
          </a:xfrm>
        </p:spPr>
        <p:txBody>
          <a:bodyPr/>
          <a:lstStyle/>
          <a:p>
            <a:pPr eaLnBrk="1" hangingPunct="1"/>
            <a:r>
              <a:rPr lang="en-US" smtClean="0"/>
              <a:t>Project Categories</a:t>
            </a:r>
          </a:p>
        </p:txBody>
      </p:sp>
      <p:sp>
        <p:nvSpPr>
          <p:cNvPr id="1044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3058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/>
              <a:t>Regional Fair Categories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 </a:t>
            </a:r>
          </a:p>
          <a:p>
            <a:pPr>
              <a:tabLst>
                <a:tab pos="1143000" algn="l"/>
              </a:tabLst>
            </a:pPr>
            <a:r>
              <a:rPr lang="en-US" sz="1400" dirty="0" smtClean="0"/>
              <a:t>ANIM</a:t>
            </a:r>
            <a:r>
              <a:rPr lang="en-US" sz="1400" dirty="0"/>
              <a:t>	</a:t>
            </a:r>
            <a:r>
              <a:rPr lang="en-US" sz="1400" dirty="0" smtClean="0"/>
              <a:t>100</a:t>
            </a:r>
            <a:r>
              <a:rPr lang="en-US" sz="1400" dirty="0"/>
              <a:t>   </a:t>
            </a:r>
            <a:r>
              <a:rPr lang="en-US" sz="1400" dirty="0" smtClean="0"/>
              <a:t>Animal </a:t>
            </a:r>
            <a:r>
              <a:rPr lang="en-US" sz="1400" dirty="0"/>
              <a:t>Sciences                </a:t>
            </a:r>
          </a:p>
          <a:p>
            <a:pPr>
              <a:tabLst>
                <a:tab pos="1143000" algn="l"/>
              </a:tabLst>
            </a:pPr>
            <a:r>
              <a:rPr lang="en-US" sz="1400" dirty="0" smtClean="0"/>
              <a:t>BEHA</a:t>
            </a:r>
            <a:r>
              <a:rPr lang="en-US" sz="1400" dirty="0"/>
              <a:t>	</a:t>
            </a:r>
            <a:r>
              <a:rPr lang="en-US" sz="1400" dirty="0" smtClean="0"/>
              <a:t>200</a:t>
            </a:r>
            <a:r>
              <a:rPr lang="en-US" sz="1400" dirty="0"/>
              <a:t>   </a:t>
            </a:r>
            <a:r>
              <a:rPr lang="en-US" sz="1400" dirty="0" smtClean="0"/>
              <a:t>Behavioral </a:t>
            </a:r>
            <a:r>
              <a:rPr lang="en-US" sz="1400" dirty="0"/>
              <a:t>and Social Sciences</a:t>
            </a:r>
          </a:p>
          <a:p>
            <a:pPr>
              <a:tabLst>
                <a:tab pos="1143000" algn="l"/>
              </a:tabLst>
            </a:pPr>
            <a:r>
              <a:rPr lang="en-US" sz="1400" dirty="0" smtClean="0"/>
              <a:t>BMED</a:t>
            </a:r>
            <a:r>
              <a:rPr lang="en-US" sz="1400" dirty="0"/>
              <a:t> </a:t>
            </a:r>
            <a:r>
              <a:rPr lang="en-US" sz="1400" dirty="0" smtClean="0"/>
              <a:t>	300</a:t>
            </a:r>
            <a:r>
              <a:rPr lang="en-US" sz="1400" dirty="0"/>
              <a:t>  </a:t>
            </a:r>
            <a:r>
              <a:rPr lang="en-US" sz="1400" dirty="0" smtClean="0"/>
              <a:t> Biomedical </a:t>
            </a:r>
            <a:r>
              <a:rPr lang="en-US" sz="1400" dirty="0"/>
              <a:t>and Health Sciences</a:t>
            </a:r>
          </a:p>
          <a:p>
            <a:pPr>
              <a:tabLst>
                <a:tab pos="1143000" algn="l"/>
              </a:tabLst>
            </a:pPr>
            <a:r>
              <a:rPr lang="en-US" sz="1400" dirty="0" smtClean="0"/>
              <a:t>CMBI</a:t>
            </a:r>
            <a:r>
              <a:rPr lang="en-US" sz="1400" dirty="0"/>
              <a:t> </a:t>
            </a:r>
            <a:r>
              <a:rPr lang="en-US" sz="1400" dirty="0" smtClean="0"/>
              <a:t>	400</a:t>
            </a:r>
            <a:r>
              <a:rPr lang="en-US" sz="1400" dirty="0"/>
              <a:t>  </a:t>
            </a:r>
            <a:r>
              <a:rPr lang="en-US" sz="1400" dirty="0" smtClean="0"/>
              <a:t> Cellular/Molecular </a:t>
            </a:r>
            <a:r>
              <a:rPr lang="en-US" sz="1400" dirty="0"/>
              <a:t>Biology &amp;Biochemistry</a:t>
            </a:r>
          </a:p>
          <a:p>
            <a:pPr>
              <a:tabLst>
                <a:tab pos="1143000" algn="l"/>
              </a:tabLst>
            </a:pPr>
            <a:r>
              <a:rPr lang="en-US" sz="1400" dirty="0" smtClean="0"/>
              <a:t>CHEM 	500</a:t>
            </a:r>
            <a:r>
              <a:rPr lang="en-US" sz="1400" dirty="0"/>
              <a:t>  </a:t>
            </a:r>
            <a:r>
              <a:rPr lang="en-US" sz="1400" dirty="0" smtClean="0"/>
              <a:t> Chemistry</a:t>
            </a:r>
            <a:endParaRPr lang="en-US" sz="1400" dirty="0"/>
          </a:p>
          <a:p>
            <a:pPr>
              <a:tabLst>
                <a:tab pos="1143000" algn="l"/>
              </a:tabLst>
            </a:pPr>
            <a:r>
              <a:rPr lang="en-US" sz="1400" dirty="0"/>
              <a:t>EAEV </a:t>
            </a:r>
            <a:r>
              <a:rPr lang="en-US" sz="1400" dirty="0" smtClean="0"/>
              <a:t>	600</a:t>
            </a:r>
            <a:r>
              <a:rPr lang="en-US" sz="1400" dirty="0"/>
              <a:t>   </a:t>
            </a:r>
            <a:r>
              <a:rPr lang="en-US" sz="1400" dirty="0" smtClean="0"/>
              <a:t>Earth </a:t>
            </a:r>
            <a:r>
              <a:rPr lang="en-US" sz="1400" dirty="0"/>
              <a:t>and Environmental Sciences</a:t>
            </a:r>
          </a:p>
          <a:p>
            <a:pPr>
              <a:tabLst>
                <a:tab pos="1143000" algn="l"/>
              </a:tabLst>
            </a:pPr>
            <a:r>
              <a:rPr lang="en-US" sz="1400" dirty="0"/>
              <a:t>ENMS </a:t>
            </a:r>
            <a:r>
              <a:rPr lang="en-US" sz="1400" dirty="0" smtClean="0"/>
              <a:t>	700</a:t>
            </a:r>
            <a:r>
              <a:rPr lang="en-US" sz="1400" dirty="0"/>
              <a:t>   </a:t>
            </a:r>
            <a:r>
              <a:rPr lang="en-US" sz="1400" dirty="0" smtClean="0"/>
              <a:t>Engineering </a:t>
            </a:r>
            <a:r>
              <a:rPr lang="en-US" sz="1400" dirty="0"/>
              <a:t>(Engineering Mechanics, Material Science, Embedded Systems)</a:t>
            </a:r>
          </a:p>
          <a:p>
            <a:pPr>
              <a:tabLst>
                <a:tab pos="1143000" algn="l"/>
              </a:tabLst>
            </a:pPr>
            <a:r>
              <a:rPr lang="en-US" sz="1400" dirty="0" smtClean="0"/>
              <a:t>ENEV 	800</a:t>
            </a:r>
            <a:r>
              <a:rPr lang="en-US" sz="1400" dirty="0"/>
              <a:t>   Environmental Engineering</a:t>
            </a:r>
          </a:p>
          <a:p>
            <a:pPr>
              <a:tabLst>
                <a:tab pos="1143000" algn="l"/>
              </a:tabLst>
            </a:pPr>
            <a:r>
              <a:rPr lang="en-US" sz="1400" dirty="0"/>
              <a:t>IMRS </a:t>
            </a:r>
            <a:r>
              <a:rPr lang="en-US" sz="1400" dirty="0" smtClean="0"/>
              <a:t>	900</a:t>
            </a:r>
            <a:r>
              <a:rPr lang="en-US" sz="1400" dirty="0"/>
              <a:t>   Intelligent Machines, Robotics and Systems Software</a:t>
            </a:r>
          </a:p>
          <a:p>
            <a:pPr>
              <a:tabLst>
                <a:tab pos="1082675" algn="l"/>
              </a:tabLst>
            </a:pPr>
            <a:r>
              <a:rPr lang="en-US" sz="1400" dirty="0"/>
              <a:t>MACO </a:t>
            </a:r>
            <a:r>
              <a:rPr lang="en-US" sz="1400" dirty="0" smtClean="0"/>
              <a:t>	1000</a:t>
            </a:r>
            <a:r>
              <a:rPr lang="en-US" sz="1400" dirty="0"/>
              <a:t>   Mathematics and Computational Sciences</a:t>
            </a:r>
          </a:p>
          <a:p>
            <a:pPr>
              <a:tabLst>
                <a:tab pos="1082675" algn="l"/>
              </a:tabLst>
            </a:pPr>
            <a:r>
              <a:rPr lang="en-US" sz="1400" dirty="0"/>
              <a:t>MICR </a:t>
            </a:r>
            <a:r>
              <a:rPr lang="en-US" sz="1400" dirty="0" smtClean="0"/>
              <a:t>	1100</a:t>
            </a:r>
            <a:r>
              <a:rPr lang="en-US" sz="1400" dirty="0"/>
              <a:t> </a:t>
            </a:r>
            <a:r>
              <a:rPr lang="en-US" sz="1400" dirty="0" smtClean="0"/>
              <a:t>  Microbiology</a:t>
            </a:r>
            <a:endParaRPr lang="en-US" sz="1400" dirty="0"/>
          </a:p>
          <a:p>
            <a:pPr>
              <a:tabLst>
                <a:tab pos="1082675" algn="l"/>
              </a:tabLst>
            </a:pPr>
            <a:r>
              <a:rPr lang="en-US" sz="1400" dirty="0"/>
              <a:t>PHYS </a:t>
            </a:r>
            <a:r>
              <a:rPr lang="en-US" sz="1400" dirty="0" smtClean="0"/>
              <a:t>	1200</a:t>
            </a:r>
            <a:r>
              <a:rPr lang="en-US" sz="1400" dirty="0"/>
              <a:t>   Physics &amp; Astronomy</a:t>
            </a:r>
          </a:p>
          <a:p>
            <a:pPr>
              <a:tabLst>
                <a:tab pos="1082675" algn="l"/>
              </a:tabLst>
            </a:pPr>
            <a:r>
              <a:rPr lang="en-US" sz="1400" dirty="0" smtClean="0"/>
              <a:t>PLNT	1300</a:t>
            </a:r>
            <a:r>
              <a:rPr lang="en-US" sz="1400" dirty="0"/>
              <a:t>  </a:t>
            </a:r>
            <a:r>
              <a:rPr lang="en-US" sz="1400" dirty="0" smtClean="0"/>
              <a:t> Plant </a:t>
            </a:r>
            <a:r>
              <a:rPr lang="en-US" sz="1400" dirty="0"/>
              <a:t>Sciences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Junior Projects X51 through X99 for each category above (grades 6-8).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Senior Projects X01 through X49 for each category above (grades 9-12)</a:t>
            </a:r>
          </a:p>
        </p:txBody>
      </p:sp>
      <p:sp>
        <p:nvSpPr>
          <p:cNvPr id="104452" name="Line 5"/>
          <p:cNvSpPr>
            <a:spLocks noChangeShapeType="1"/>
          </p:cNvSpPr>
          <p:nvPr/>
        </p:nvSpPr>
        <p:spPr bwMode="auto">
          <a:xfrm>
            <a:off x="609600" y="1828800"/>
            <a:ext cx="7772400" cy="0"/>
          </a:xfrm>
          <a:prstGeom prst="line">
            <a:avLst/>
          </a:prstGeom>
          <a:noFill/>
          <a:ln w="76200">
            <a:solidFill>
              <a:srgbClr val="0066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96" y="624488"/>
            <a:ext cx="3733800" cy="67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20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>
          <a:xfrm>
            <a:off x="3962400" y="457200"/>
            <a:ext cx="5029200" cy="1143000"/>
          </a:xfrm>
        </p:spPr>
        <p:txBody>
          <a:bodyPr/>
          <a:lstStyle/>
          <a:p>
            <a:pPr eaLnBrk="1" hangingPunct="1"/>
            <a:r>
              <a:rPr lang="en-US" smtClean="0"/>
              <a:t>Project Categories</a:t>
            </a:r>
          </a:p>
        </p:txBody>
      </p:sp>
      <p:sp>
        <p:nvSpPr>
          <p:cNvPr id="104452" name="Line 5"/>
          <p:cNvSpPr>
            <a:spLocks noChangeShapeType="1"/>
          </p:cNvSpPr>
          <p:nvPr/>
        </p:nvSpPr>
        <p:spPr bwMode="auto">
          <a:xfrm>
            <a:off x="609600" y="1828800"/>
            <a:ext cx="7772400" cy="0"/>
          </a:xfrm>
          <a:prstGeom prst="line">
            <a:avLst/>
          </a:prstGeom>
          <a:noFill/>
          <a:ln w="76200">
            <a:solidFill>
              <a:srgbClr val="0066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96" y="624488"/>
            <a:ext cx="3733800" cy="675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" y="1945382"/>
            <a:ext cx="5216449" cy="493018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57200" y="2473820"/>
            <a:ext cx="7494926" cy="328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34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0" y="457200"/>
            <a:ext cx="50292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Adult Roles and Responsibilities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286000"/>
            <a:ext cx="7772400" cy="4114800"/>
          </a:xfrm>
        </p:spPr>
        <p:txBody>
          <a:bodyPr/>
          <a:lstStyle/>
          <a:p>
            <a:pPr eaLnBrk="1" hangingPunct="1"/>
            <a:r>
              <a:rPr lang="en-US" smtClean="0"/>
              <a:t>Adult Sponsor</a:t>
            </a:r>
          </a:p>
          <a:p>
            <a:pPr eaLnBrk="1" hangingPunct="1"/>
            <a:r>
              <a:rPr lang="en-US" smtClean="0"/>
              <a:t>Designated Supervisor</a:t>
            </a:r>
          </a:p>
          <a:p>
            <a:pPr eaLnBrk="1" hangingPunct="1"/>
            <a:r>
              <a:rPr lang="en-US" smtClean="0"/>
              <a:t>Qualified Scientist</a:t>
            </a:r>
          </a:p>
          <a:p>
            <a:pPr eaLnBrk="1" hangingPunct="1"/>
            <a:r>
              <a:rPr lang="en-US" smtClean="0"/>
              <a:t>IRB</a:t>
            </a:r>
          </a:p>
          <a:p>
            <a:pPr eaLnBrk="1" hangingPunct="1"/>
            <a:r>
              <a:rPr lang="en-US" smtClean="0"/>
              <a:t>SRC</a:t>
            </a:r>
          </a:p>
        </p:txBody>
      </p:sp>
      <p:sp>
        <p:nvSpPr>
          <p:cNvPr id="43012" name="Line 6"/>
          <p:cNvSpPr>
            <a:spLocks noChangeShapeType="1"/>
          </p:cNvSpPr>
          <p:nvPr/>
        </p:nvSpPr>
        <p:spPr bwMode="auto">
          <a:xfrm>
            <a:off x="609600" y="1828800"/>
            <a:ext cx="7772400" cy="0"/>
          </a:xfrm>
          <a:prstGeom prst="line">
            <a:avLst/>
          </a:prstGeom>
          <a:noFill/>
          <a:ln w="76200">
            <a:solidFill>
              <a:srgbClr val="0066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88" y="586388"/>
            <a:ext cx="3733800" cy="675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457200"/>
            <a:ext cx="3886200" cy="1219200"/>
          </a:xfrm>
        </p:spPr>
        <p:txBody>
          <a:bodyPr/>
          <a:lstStyle/>
          <a:p>
            <a:pPr eaLnBrk="1" hangingPunct="1"/>
            <a:r>
              <a:rPr lang="en-US" sz="4000" smtClean="0"/>
              <a:t>Adult Sponsor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332038"/>
            <a:ext cx="8229600" cy="3459162"/>
          </a:xfrm>
        </p:spPr>
        <p:txBody>
          <a:bodyPr/>
          <a:lstStyle/>
          <a:p>
            <a:pPr eaLnBrk="1" hangingPunct="1"/>
            <a:r>
              <a:rPr lang="en-US" smtClean="0"/>
              <a:t>Oversees project</a:t>
            </a:r>
          </a:p>
          <a:p>
            <a:pPr eaLnBrk="1" hangingPunct="1"/>
            <a:r>
              <a:rPr lang="en-US" smtClean="0"/>
              <a:t>Completes Form 1 – Checklist for Adult Sponsor</a:t>
            </a:r>
          </a:p>
          <a:p>
            <a:pPr eaLnBrk="1" hangingPunct="1"/>
            <a:r>
              <a:rPr lang="en-US" smtClean="0"/>
              <a:t>Usually the science teacher</a:t>
            </a:r>
          </a:p>
          <a:p>
            <a:pPr eaLnBrk="1" hangingPunct="1"/>
            <a:endParaRPr lang="en-US" smtClean="0"/>
          </a:p>
        </p:txBody>
      </p:sp>
      <p:sp>
        <p:nvSpPr>
          <p:cNvPr id="45060" name="Line 5"/>
          <p:cNvSpPr>
            <a:spLocks noChangeShapeType="1"/>
          </p:cNvSpPr>
          <p:nvPr/>
        </p:nvSpPr>
        <p:spPr bwMode="auto">
          <a:xfrm>
            <a:off x="609600" y="1828800"/>
            <a:ext cx="7772400" cy="0"/>
          </a:xfrm>
          <a:prstGeom prst="line">
            <a:avLst/>
          </a:prstGeom>
          <a:noFill/>
          <a:ln w="76200">
            <a:solidFill>
              <a:srgbClr val="0066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88" y="586388"/>
            <a:ext cx="3733800" cy="675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4343400" y="274638"/>
            <a:ext cx="43434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Designated Supervisor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286000"/>
            <a:ext cx="7772400" cy="4114800"/>
          </a:xfrm>
        </p:spPr>
        <p:txBody>
          <a:bodyPr/>
          <a:lstStyle/>
          <a:p>
            <a:pPr eaLnBrk="1" hangingPunct="1"/>
            <a:r>
              <a:rPr lang="en-US" smtClean="0"/>
              <a:t>Supervises project when Qualified Scientist cannot directly supervise</a:t>
            </a:r>
          </a:p>
          <a:p>
            <a:pPr eaLnBrk="1" hangingPunct="1"/>
            <a:r>
              <a:rPr lang="en-US" smtClean="0"/>
              <a:t>“Animal Care Supervisor” for animal projects</a:t>
            </a:r>
          </a:p>
          <a:p>
            <a:pPr eaLnBrk="1" hangingPunct="1"/>
            <a:r>
              <a:rPr lang="en-US" smtClean="0"/>
              <a:t> Supervises projects using Hazardous Chemicals, Activities or Devices</a:t>
            </a:r>
          </a:p>
          <a:p>
            <a:pPr lvl="1" eaLnBrk="1" hangingPunct="1"/>
            <a:endParaRPr lang="en-US" sz="3200" smtClean="0"/>
          </a:p>
          <a:p>
            <a:pPr lvl="1" eaLnBrk="1" hangingPunct="1"/>
            <a:endParaRPr lang="en-US" sz="3200" smtClean="0"/>
          </a:p>
        </p:txBody>
      </p:sp>
      <p:sp>
        <p:nvSpPr>
          <p:cNvPr id="47108" name="Line 5"/>
          <p:cNvSpPr>
            <a:spLocks noChangeShapeType="1"/>
          </p:cNvSpPr>
          <p:nvPr/>
        </p:nvSpPr>
        <p:spPr bwMode="auto">
          <a:xfrm>
            <a:off x="609600" y="1828800"/>
            <a:ext cx="7772400" cy="0"/>
          </a:xfrm>
          <a:prstGeom prst="line">
            <a:avLst/>
          </a:prstGeom>
          <a:noFill/>
          <a:ln w="76200">
            <a:solidFill>
              <a:srgbClr val="0066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88" y="586388"/>
            <a:ext cx="3733800" cy="675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82688" y="2286000"/>
            <a:ext cx="7772400" cy="4114800"/>
          </a:xfrm>
        </p:spPr>
        <p:txBody>
          <a:bodyPr/>
          <a:lstStyle/>
          <a:p>
            <a:pPr marL="609600" indent="-609600" eaLnBrk="1" hangingPunct="1"/>
            <a:r>
              <a:rPr lang="en-US" smtClean="0"/>
              <a:t>Required for </a:t>
            </a:r>
            <a:r>
              <a:rPr lang="en-US" u="sng" smtClean="0"/>
              <a:t>some</a:t>
            </a:r>
            <a:r>
              <a:rPr lang="en-US" smtClean="0"/>
              <a:t> projects</a:t>
            </a:r>
          </a:p>
          <a:p>
            <a:pPr marL="609600" indent="-609600" eaLnBrk="1" hangingPunct="1"/>
            <a:r>
              <a:rPr lang="en-US" smtClean="0"/>
              <a:t>Doctoral/professional degree related to student research</a:t>
            </a:r>
          </a:p>
          <a:p>
            <a:pPr marL="609600" indent="-609600" eaLnBrk="1" hangingPunct="1"/>
            <a:r>
              <a:rPr lang="en-US" smtClean="0"/>
              <a:t>Completes Form 2 – QS Form</a:t>
            </a:r>
          </a:p>
          <a:p>
            <a:pPr marL="990600" lvl="1" indent="-533400" eaLnBrk="1" hangingPunct="1"/>
            <a:endParaRPr lang="en-US" sz="3200" smtClean="0"/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title"/>
          </p:nvPr>
        </p:nvSpPr>
        <p:spPr>
          <a:xfrm>
            <a:off x="4495800" y="274638"/>
            <a:ext cx="41910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Qualified Scientist</a:t>
            </a:r>
          </a:p>
        </p:txBody>
      </p:sp>
      <p:sp>
        <p:nvSpPr>
          <p:cNvPr id="49156" name="Line 5"/>
          <p:cNvSpPr>
            <a:spLocks noChangeShapeType="1"/>
          </p:cNvSpPr>
          <p:nvPr/>
        </p:nvSpPr>
        <p:spPr bwMode="auto">
          <a:xfrm>
            <a:off x="609600" y="1828800"/>
            <a:ext cx="7772400" cy="0"/>
          </a:xfrm>
          <a:prstGeom prst="line">
            <a:avLst/>
          </a:prstGeom>
          <a:noFill/>
          <a:ln w="76200">
            <a:solidFill>
              <a:srgbClr val="0066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88" y="586388"/>
            <a:ext cx="3733800" cy="675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4343400" y="274638"/>
            <a:ext cx="4343400" cy="1143000"/>
          </a:xfrm>
        </p:spPr>
        <p:txBody>
          <a:bodyPr/>
          <a:lstStyle/>
          <a:p>
            <a:pPr eaLnBrk="1" hangingPunct="1"/>
            <a:r>
              <a:rPr lang="en-US" sz="4800" smtClean="0"/>
              <a:t>IRB </a:t>
            </a:r>
            <a:br>
              <a:rPr lang="en-US" sz="4800" smtClean="0"/>
            </a:br>
            <a:r>
              <a:rPr lang="en-US" sz="2400" smtClean="0"/>
              <a:t>(Institutional Review Board)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133600"/>
            <a:ext cx="7772400" cy="4114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Reviews human subject studies</a:t>
            </a:r>
          </a:p>
          <a:p>
            <a:pPr eaLnBrk="1" hangingPunct="1"/>
            <a:r>
              <a:rPr lang="en-US" sz="2800" dirty="0" smtClean="0"/>
              <a:t>Membership</a:t>
            </a:r>
          </a:p>
          <a:p>
            <a:pPr lvl="1" eaLnBrk="1" hangingPunct="1"/>
            <a:r>
              <a:rPr lang="en-US" dirty="0" smtClean="0"/>
              <a:t>educator </a:t>
            </a:r>
            <a:endParaRPr lang="en-US" dirty="0" smtClean="0">
              <a:solidFill>
                <a:srgbClr val="FF3300"/>
              </a:solidFill>
            </a:endParaRPr>
          </a:p>
          <a:p>
            <a:pPr lvl="1" eaLnBrk="1" hangingPunct="1"/>
            <a:r>
              <a:rPr lang="en-US" dirty="0" smtClean="0"/>
              <a:t>school administrator</a:t>
            </a:r>
          </a:p>
          <a:p>
            <a:pPr lvl="1" eaLnBrk="1" hangingPunct="1"/>
            <a:r>
              <a:rPr lang="en-US" dirty="0" smtClean="0"/>
              <a:t>someone knowledgeable about evaluating risk: MD, PA, RN, psychiatrist, psychologist, licensed social worker (knowledgeable in the area of the research being evaluated) </a:t>
            </a:r>
          </a:p>
        </p:txBody>
      </p:sp>
      <p:sp>
        <p:nvSpPr>
          <p:cNvPr id="51204" name="Line 5"/>
          <p:cNvSpPr>
            <a:spLocks noChangeShapeType="1"/>
          </p:cNvSpPr>
          <p:nvPr/>
        </p:nvSpPr>
        <p:spPr bwMode="auto">
          <a:xfrm>
            <a:off x="609600" y="1828800"/>
            <a:ext cx="7772400" cy="0"/>
          </a:xfrm>
          <a:prstGeom prst="line">
            <a:avLst/>
          </a:prstGeom>
          <a:noFill/>
          <a:ln w="76200">
            <a:solidFill>
              <a:srgbClr val="0066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88" y="586388"/>
            <a:ext cx="3733800" cy="675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4114800" y="274638"/>
            <a:ext cx="4572000" cy="1143000"/>
          </a:xfrm>
        </p:spPr>
        <p:txBody>
          <a:bodyPr/>
          <a:lstStyle/>
          <a:p>
            <a:pPr eaLnBrk="1" hangingPunct="1"/>
            <a:r>
              <a:rPr lang="en-US" sz="4800" smtClean="0"/>
              <a:t>SRC </a:t>
            </a:r>
            <a:br>
              <a:rPr lang="en-US" sz="4800" smtClean="0"/>
            </a:br>
            <a:r>
              <a:rPr lang="en-US" sz="2400" smtClean="0"/>
              <a:t>(Scientific Review Committee)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27238"/>
            <a:ext cx="8229600" cy="4525962"/>
          </a:xfrm>
        </p:spPr>
        <p:txBody>
          <a:bodyPr/>
          <a:lstStyle/>
          <a:p>
            <a:pPr eaLnBrk="1" hangingPunct="1"/>
            <a:r>
              <a:rPr lang="en-US" sz="2800" dirty="0" smtClean="0"/>
              <a:t>Review all projects BEFORE experimentation</a:t>
            </a:r>
          </a:p>
          <a:p>
            <a:pPr eaLnBrk="1" hangingPunct="1"/>
            <a:r>
              <a:rPr lang="en-US" sz="2800" dirty="0" smtClean="0"/>
              <a:t>Review all projects just prior to competition</a:t>
            </a:r>
          </a:p>
          <a:p>
            <a:pPr eaLnBrk="1" hangingPunct="1"/>
            <a:r>
              <a:rPr lang="en-US" sz="2800" dirty="0" smtClean="0"/>
              <a:t>Membership</a:t>
            </a:r>
          </a:p>
          <a:p>
            <a:pPr lvl="1" eaLnBrk="1" hangingPunct="1"/>
            <a:r>
              <a:rPr lang="en-US" sz="2400" dirty="0" smtClean="0"/>
              <a:t>biomedical scientist (Ph.D., M.D., D.V.M., D.D.S., D.O.)</a:t>
            </a:r>
          </a:p>
          <a:p>
            <a:pPr lvl="1" eaLnBrk="1" hangingPunct="1"/>
            <a:r>
              <a:rPr lang="en-US" sz="2400" dirty="0" smtClean="0"/>
              <a:t>science teacher</a:t>
            </a:r>
          </a:p>
          <a:p>
            <a:pPr lvl="1" eaLnBrk="1" hangingPunct="1"/>
            <a:r>
              <a:rPr lang="en-US" sz="2400" dirty="0" smtClean="0"/>
              <a:t>other members</a:t>
            </a:r>
          </a:p>
          <a:p>
            <a:pPr lvl="2" eaLnBrk="1" hangingPunct="1"/>
            <a:endParaRPr lang="en-US" sz="2000" dirty="0" smtClean="0"/>
          </a:p>
        </p:txBody>
      </p:sp>
      <p:sp>
        <p:nvSpPr>
          <p:cNvPr id="53252" name="Line 5"/>
          <p:cNvSpPr>
            <a:spLocks noChangeShapeType="1"/>
          </p:cNvSpPr>
          <p:nvPr/>
        </p:nvSpPr>
        <p:spPr bwMode="auto">
          <a:xfrm>
            <a:off x="609600" y="1828800"/>
            <a:ext cx="7772400" cy="0"/>
          </a:xfrm>
          <a:prstGeom prst="line">
            <a:avLst/>
          </a:prstGeom>
          <a:noFill/>
          <a:ln w="76200">
            <a:solidFill>
              <a:srgbClr val="0066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88" y="586388"/>
            <a:ext cx="3733800" cy="675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4495800" y="274638"/>
            <a:ext cx="4191000" cy="1143000"/>
          </a:xfrm>
        </p:spPr>
        <p:txBody>
          <a:bodyPr/>
          <a:lstStyle/>
          <a:p>
            <a:pPr eaLnBrk="1" hangingPunct="1"/>
            <a:r>
              <a:rPr lang="en-US" smtClean="0"/>
              <a:t>Research sites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27238"/>
            <a:ext cx="4033838" cy="4525962"/>
          </a:xfrm>
        </p:spPr>
        <p:txBody>
          <a:bodyPr/>
          <a:lstStyle/>
          <a:p>
            <a:pPr eaLnBrk="1" hangingPunct="1"/>
            <a:r>
              <a:rPr lang="en-US" smtClean="0"/>
              <a:t>Examples of non-regulated sites</a:t>
            </a:r>
          </a:p>
          <a:p>
            <a:pPr lvl="1" eaLnBrk="1" hangingPunct="1"/>
            <a:r>
              <a:rPr lang="en-US" smtClean="0"/>
              <a:t>Home</a:t>
            </a:r>
          </a:p>
          <a:p>
            <a:pPr lvl="1" eaLnBrk="1" hangingPunct="1"/>
            <a:r>
              <a:rPr lang="en-US" smtClean="0"/>
              <a:t>School</a:t>
            </a:r>
          </a:p>
          <a:p>
            <a:pPr lvl="1" eaLnBrk="1" hangingPunct="1"/>
            <a:r>
              <a:rPr lang="en-US" smtClean="0"/>
              <a:t>Farm</a:t>
            </a:r>
          </a:p>
          <a:p>
            <a:pPr lvl="1" eaLnBrk="1" hangingPunct="1"/>
            <a:r>
              <a:rPr lang="en-US" smtClean="0"/>
              <a:t>Ranch</a:t>
            </a:r>
          </a:p>
          <a:p>
            <a:pPr lvl="1" eaLnBrk="1" hangingPunct="1"/>
            <a:r>
              <a:rPr lang="en-US" smtClean="0"/>
              <a:t>Field</a:t>
            </a:r>
          </a:p>
        </p:txBody>
      </p:sp>
      <p:sp>
        <p:nvSpPr>
          <p:cNvPr id="5529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2103438"/>
            <a:ext cx="4033837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Examples of regulated site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IACUC Review and Approval process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Universities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Government research agencies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Private research laboratories / hospitals</a:t>
            </a:r>
          </a:p>
        </p:txBody>
      </p:sp>
      <p:sp>
        <p:nvSpPr>
          <p:cNvPr id="55301" name="Line 6"/>
          <p:cNvSpPr>
            <a:spLocks noChangeShapeType="1"/>
          </p:cNvSpPr>
          <p:nvPr/>
        </p:nvSpPr>
        <p:spPr bwMode="auto">
          <a:xfrm>
            <a:off x="609600" y="1828800"/>
            <a:ext cx="7772400" cy="0"/>
          </a:xfrm>
          <a:prstGeom prst="line">
            <a:avLst/>
          </a:prstGeom>
          <a:noFill/>
          <a:ln w="76200">
            <a:solidFill>
              <a:srgbClr val="0066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88" y="586388"/>
            <a:ext cx="3733800" cy="675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6868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dirty="0"/>
              <a:t>Brevard </a:t>
            </a:r>
            <a:r>
              <a:rPr lang="en-US" sz="4400" dirty="0" smtClean="0"/>
              <a:t>Regional Science Fairs</a:t>
            </a:r>
            <a:endParaRPr lang="en-US" sz="4400" dirty="0"/>
          </a:p>
          <a:p>
            <a:r>
              <a:rPr lang="en-US" sz="2400" dirty="0"/>
              <a:t>Research Teachers </a:t>
            </a:r>
            <a:r>
              <a:rPr lang="en-US" sz="2400" dirty="0" smtClean="0"/>
              <a:t>Boot Camp August 24, 2015</a:t>
            </a:r>
            <a:endParaRPr lang="en-US" sz="2400" dirty="0"/>
          </a:p>
        </p:txBody>
      </p:sp>
      <p:grpSp>
        <p:nvGrpSpPr>
          <p:cNvPr id="20490" name="Group 2"/>
          <p:cNvGrpSpPr>
            <a:grpSpLocks/>
          </p:cNvGrpSpPr>
          <p:nvPr/>
        </p:nvGrpSpPr>
        <p:grpSpPr bwMode="auto">
          <a:xfrm>
            <a:off x="990600" y="1448005"/>
            <a:ext cx="8153400" cy="707820"/>
            <a:chOff x="990600" y="1447800"/>
            <a:chExt cx="8153400" cy="708025"/>
          </a:xfrm>
        </p:grpSpPr>
        <p:sp>
          <p:nvSpPr>
            <p:cNvPr id="20491" name="Text Box 3"/>
            <p:cNvSpPr txBox="1">
              <a:spLocks noChangeArrowheads="1"/>
            </p:cNvSpPr>
            <p:nvPr/>
          </p:nvSpPr>
          <p:spPr bwMode="auto">
            <a:xfrm>
              <a:off x="990600" y="1447800"/>
              <a:ext cx="81534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 u="sng" dirty="0" smtClean="0"/>
                <a:t>RSEF/SSEF </a:t>
              </a:r>
              <a:r>
                <a:rPr lang="en-US" sz="4000" b="1" u="sng" dirty="0" smtClean="0">
                  <a:solidFill>
                    <a:srgbClr val="FF0000"/>
                  </a:solidFill>
                </a:rPr>
                <a:t>New Categories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  <p:sp>
          <p:nvSpPr>
            <p:cNvPr id="20492" name="TextBox 1"/>
            <p:cNvSpPr txBox="1">
              <a:spLocks noChangeArrowheads="1"/>
            </p:cNvSpPr>
            <p:nvPr/>
          </p:nvSpPr>
          <p:spPr bwMode="auto">
            <a:xfrm>
              <a:off x="7848600" y="1891170"/>
              <a:ext cx="228600" cy="45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en-US" sz="2400" b="1" dirty="0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000" dirty="0" smtClean="0"/>
              <a:t>Animal Science </a:t>
            </a:r>
          </a:p>
          <a:p>
            <a:r>
              <a:rPr lang="en-US" sz="2000" dirty="0" smtClean="0"/>
              <a:t>Behavioral and Social Sciences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Biomedical and Health Sciences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Cellular and Molecular Biology and Biochemistry</a:t>
            </a:r>
          </a:p>
          <a:p>
            <a:r>
              <a:rPr lang="en-US" sz="2000" dirty="0" smtClean="0"/>
              <a:t>Chemistry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Earth and Environmental Sciences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000" dirty="0" smtClean="0"/>
              <a:t>Engineering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Environmental Engineering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Mathematics and Computational Sciences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Intelligent machines, Robotics and Systems Software </a:t>
            </a:r>
          </a:p>
          <a:p>
            <a:r>
              <a:rPr lang="en-US" sz="2000" dirty="0" smtClean="0"/>
              <a:t>Microbiology</a:t>
            </a:r>
          </a:p>
          <a:p>
            <a:r>
              <a:rPr lang="en-US" sz="2000" dirty="0" smtClean="0"/>
              <a:t>Physics and Astronomy</a:t>
            </a:r>
          </a:p>
          <a:p>
            <a:r>
              <a:rPr lang="en-US" sz="2000" dirty="0" smtClean="0"/>
              <a:t>Plant Science</a:t>
            </a:r>
          </a:p>
        </p:txBody>
      </p:sp>
    </p:spTree>
    <p:extLst>
      <p:ext uri="{BB962C8B-B14F-4D97-AF65-F5344CB8AC3E}">
        <p14:creationId xmlns:p14="http://schemas.microsoft.com/office/powerpoint/2010/main" val="412229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the forms?!?!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sz="3600" dirty="0"/>
              <a:t>Brevard County Science Fair..(Edline)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u="sng" dirty="0">
                <a:hlinkClick r:id="rId2"/>
              </a:rPr>
              <a:t>http://www.edline.net/pages/Cocoa_High_School/Academics/Resources/Science/Science_Research</a:t>
            </a:r>
            <a:r>
              <a:rPr lang="en-US" u="sng" dirty="0"/>
              <a:t> </a:t>
            </a:r>
          </a:p>
          <a:p>
            <a:r>
              <a:rPr lang="en-US" dirty="0" smtClean="0"/>
              <a:t>BSEND </a:t>
            </a:r>
            <a:r>
              <a:rPr lang="en-US" u="sng" dirty="0">
                <a:hlinkClick r:id="rId3"/>
              </a:rPr>
              <a:t>https://brevard.blackboard.com/</a:t>
            </a:r>
            <a:r>
              <a:rPr lang="en-US" dirty="0"/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74638"/>
            <a:ext cx="633984" cy="137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5181600"/>
            <a:ext cx="633984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4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ext Box 6"/>
          <p:cNvSpPr txBox="1">
            <a:spLocks noChangeArrowheads="1"/>
          </p:cNvSpPr>
          <p:nvPr/>
        </p:nvSpPr>
        <p:spPr bwMode="auto">
          <a:xfrm>
            <a:off x="335507" y="522680"/>
            <a:ext cx="4953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dirty="0" smtClean="0"/>
              <a:t>BSEND</a:t>
            </a:r>
            <a:r>
              <a:rPr lang="en-US" dirty="0" smtClean="0"/>
              <a:t> </a:t>
            </a:r>
            <a:r>
              <a:rPr lang="en-US" dirty="0"/>
              <a:t>is available to registered Brevard Public Schools science teachers… look in </a:t>
            </a:r>
            <a:r>
              <a:rPr lang="en-US" dirty="0" smtClean="0"/>
              <a:t>“Documents &amp; Forms” </a:t>
            </a:r>
            <a:r>
              <a:rPr lang="en-US" dirty="0"/>
              <a:t>… Brevard Science </a:t>
            </a:r>
            <a:r>
              <a:rPr lang="en-US" dirty="0" smtClean="0"/>
              <a:t>Research, 2016 Science Fair…</a:t>
            </a:r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254388" y="5330428"/>
            <a:ext cx="37811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dirty="0" err="1"/>
              <a:t>Edline</a:t>
            </a:r>
            <a:r>
              <a:rPr lang="en-US" dirty="0"/>
              <a:t> web page is available to </a:t>
            </a:r>
            <a:r>
              <a:rPr lang="en-US" dirty="0" smtClean="0"/>
              <a:t>students, parents </a:t>
            </a:r>
            <a:r>
              <a:rPr lang="en-US" dirty="0"/>
              <a:t>and teachers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3276600" y="1905000"/>
            <a:ext cx="838200" cy="492125"/>
          </a:xfrm>
          <a:prstGeom prst="rightArrow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>
            <a:off x="5105401" y="4724400"/>
            <a:ext cx="838200" cy="492125"/>
          </a:xfrm>
          <a:prstGeom prst="rightArrow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098" y="527122"/>
            <a:ext cx="4266949" cy="37400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38" y="3029595"/>
            <a:ext cx="4637460" cy="352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7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/>
          <a:lstStyle/>
          <a:p>
            <a:r>
              <a:rPr lang="en-US" dirty="0" smtClean="0"/>
              <a:t>What do I do once I find the forms?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on form</a:t>
            </a:r>
          </a:p>
          <a:p>
            <a:r>
              <a:rPr lang="en-US" dirty="0" smtClean="0"/>
              <a:t>Download said form</a:t>
            </a:r>
          </a:p>
          <a:p>
            <a:r>
              <a:rPr lang="en-US" dirty="0" smtClean="0"/>
              <a:t>Save said form (nomenclature)</a:t>
            </a:r>
          </a:p>
          <a:p>
            <a:r>
              <a:rPr lang="en-US" dirty="0" smtClean="0"/>
              <a:t>Fill in the form</a:t>
            </a:r>
          </a:p>
          <a:p>
            <a:r>
              <a:rPr lang="en-US" dirty="0" smtClean="0"/>
              <a:t>Save form again</a:t>
            </a:r>
          </a:p>
          <a:p>
            <a:r>
              <a:rPr lang="en-US" dirty="0" smtClean="0"/>
              <a:t>Bask in the victory of having filled and saved the document properly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57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5146</TotalTime>
  <Words>2701</Words>
  <Application>Microsoft Office PowerPoint</Application>
  <PresentationFormat>On-screen Show (4:3)</PresentationFormat>
  <Paragraphs>395</Paragraphs>
  <Slides>59</Slides>
  <Notes>52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Where are the forms?!?!</vt:lpstr>
      <vt:lpstr>PowerPoint Presentation</vt:lpstr>
      <vt:lpstr>What do I do once I find the forms?</vt:lpstr>
      <vt:lpstr>Forms, forms and more forms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Safe Science</vt:lpstr>
      <vt:lpstr>PowerPoint Presentation</vt:lpstr>
      <vt:lpstr>MSDS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Project Categories</vt:lpstr>
      <vt:lpstr>Project Categories</vt:lpstr>
      <vt:lpstr>Adult Roles and Responsibilities</vt:lpstr>
      <vt:lpstr>Adult Sponsor</vt:lpstr>
      <vt:lpstr>Designated Supervisor</vt:lpstr>
      <vt:lpstr>Qualified Scientist</vt:lpstr>
      <vt:lpstr>IRB  (Institutional Review Board)</vt:lpstr>
      <vt:lpstr>SRC  (Scientific Review Committee)</vt:lpstr>
      <vt:lpstr>Research sites</vt:lpstr>
    </vt:vector>
  </TitlesOfParts>
  <Company>Brevard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Cocoa High School</dc:creator>
  <cp:lastModifiedBy>temp</cp:lastModifiedBy>
  <cp:revision>274</cp:revision>
  <dcterms:created xsi:type="dcterms:W3CDTF">2002-06-29T22:30:52Z</dcterms:created>
  <dcterms:modified xsi:type="dcterms:W3CDTF">2015-09-01T15:13:32Z</dcterms:modified>
</cp:coreProperties>
</file>