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7"/>
  </p:notesMasterIdLst>
  <p:sldIdLst>
    <p:sldId id="256" r:id="rId3"/>
    <p:sldId id="311" r:id="rId4"/>
    <p:sldId id="313" r:id="rId5"/>
    <p:sldId id="314" r:id="rId6"/>
    <p:sldId id="315" r:id="rId7"/>
    <p:sldId id="316" r:id="rId8"/>
    <p:sldId id="295" r:id="rId9"/>
    <p:sldId id="303" r:id="rId10"/>
    <p:sldId id="304" r:id="rId11"/>
    <p:sldId id="321" r:id="rId12"/>
    <p:sldId id="320" r:id="rId13"/>
    <p:sldId id="325" r:id="rId14"/>
    <p:sldId id="322" r:id="rId15"/>
    <p:sldId id="323" r:id="rId16"/>
    <p:sldId id="324" r:id="rId17"/>
    <p:sldId id="326" r:id="rId18"/>
    <p:sldId id="328" r:id="rId19"/>
    <p:sldId id="329" r:id="rId20"/>
    <p:sldId id="334" r:id="rId21"/>
    <p:sldId id="330" r:id="rId22"/>
    <p:sldId id="331" r:id="rId23"/>
    <p:sldId id="332" r:id="rId24"/>
    <p:sldId id="333" r:id="rId25"/>
    <p:sldId id="318" r:id="rId26"/>
    <p:sldId id="300" r:id="rId27"/>
    <p:sldId id="305" r:id="rId28"/>
    <p:sldId id="306" r:id="rId29"/>
    <p:sldId id="307" r:id="rId30"/>
    <p:sldId id="257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1" r:id="rId39"/>
    <p:sldId id="270" r:id="rId40"/>
    <p:sldId id="274" r:id="rId41"/>
    <p:sldId id="275" r:id="rId42"/>
    <p:sldId id="276" r:id="rId43"/>
    <p:sldId id="277" r:id="rId44"/>
    <p:sldId id="278" r:id="rId45"/>
    <p:sldId id="279" r:id="rId46"/>
    <p:sldId id="261" r:id="rId47"/>
    <p:sldId id="280" r:id="rId48"/>
    <p:sldId id="281" r:id="rId49"/>
    <p:sldId id="282" r:id="rId50"/>
    <p:sldId id="285" r:id="rId51"/>
    <p:sldId id="286" r:id="rId52"/>
    <p:sldId id="292" r:id="rId53"/>
    <p:sldId id="287" r:id="rId54"/>
    <p:sldId id="289" r:id="rId55"/>
    <p:sldId id="319" r:id="rId5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68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Expenses</a:t>
            </a:r>
            <a:endParaRPr lang="en-US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Expense</c:v>
                </c:pt>
              </c:strCache>
            </c:strRef>
          </c:tx>
          <c:dPt>
            <c:idx val="0"/>
            <c:bubble3D val="0"/>
            <c:explosion val="16"/>
          </c:dPt>
          <c:cat>
            <c:strRef>
              <c:f>Sheet1!$A$2:$A$6</c:f>
              <c:strCache>
                <c:ptCount val="5"/>
                <c:pt idx="0">
                  <c:v>Venue</c:v>
                </c:pt>
                <c:pt idx="1">
                  <c:v>Stipends</c:v>
                </c:pt>
                <c:pt idx="2">
                  <c:v>Awards</c:v>
                </c:pt>
                <c:pt idx="3">
                  <c:v>Hospitality</c:v>
                </c:pt>
                <c:pt idx="4">
                  <c:v>Travel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491260400960522"/>
          <c:y val="0.21322595001711742"/>
          <c:w val="0.38381080024571396"/>
          <c:h val="0.719156795617939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B34AA-F843-4F5E-B1E9-11868EF802AD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FC58C-66AA-4E8F-99CF-D143041D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86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Placeholder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8" name="Placeholder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216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5037-6BC4-438B-A197-B7D21F33E6D1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B07E3-6A45-4EB5-B6DE-58E11951EE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PT Page - Fron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74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5037-6BC4-438B-A197-B7D21F33E6D1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B07E3-6A45-4EB5-B6DE-58E11951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98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5037-6BC4-438B-A197-B7D21F33E6D1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B07E3-6A45-4EB5-B6DE-58E11951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84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8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3720103"/>
            <a:ext cx="2400300" cy="1097280"/>
          </a:xfrm>
        </p:spPr>
        <p:txBody>
          <a:bodyPr lIns="68580" rIns="6858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4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400"/>
            </a:lvl4pPr>
            <a:lvl5pPr marL="1371600" indent="0" algn="ctr">
              <a:buNone/>
              <a:defRPr sz="1400"/>
            </a:lvl5pPr>
            <a:lvl6pPr marL="1714500" indent="0" algn="ctr">
              <a:buNone/>
              <a:defRPr sz="1400"/>
            </a:lvl6pPr>
            <a:lvl7pPr marL="2057400" indent="0" algn="ctr">
              <a:buNone/>
              <a:defRPr sz="1400"/>
            </a:lvl7pPr>
            <a:lvl8pPr marL="2400300" indent="0" algn="ctr">
              <a:buNone/>
              <a:defRPr sz="1400"/>
            </a:lvl8pPr>
            <a:lvl9pPr marL="2743200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8/22/2017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595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8/22/2017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3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800" b="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3720103"/>
            <a:ext cx="2400300" cy="1097280"/>
          </a:xfrm>
        </p:spPr>
        <p:txBody>
          <a:bodyPr lIns="68580" rIns="6858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8/22/2017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97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714500"/>
            <a:ext cx="356616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714500"/>
            <a:ext cx="356616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8/22/2017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0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34727"/>
            <a:ext cx="3566160" cy="617220"/>
          </a:xfrm>
        </p:spPr>
        <p:txBody>
          <a:bodyPr lIns="102870" rIns="10287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00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225841"/>
            <a:ext cx="3566160" cy="25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634727"/>
            <a:ext cx="3566160" cy="617220"/>
          </a:xfrm>
        </p:spPr>
        <p:txBody>
          <a:bodyPr lIns="102870" rIns="10287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2225841"/>
            <a:ext cx="3566160" cy="25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8/22/2017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95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8/22/2017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85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8/22/2017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21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353632"/>
            <a:ext cx="3291840" cy="13030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617220"/>
            <a:ext cx="4258818" cy="388848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1693129"/>
            <a:ext cx="3291840" cy="2821721"/>
          </a:xfrm>
        </p:spPr>
        <p:txBody>
          <a:bodyPr lIns="68580" rIns="6858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8/22/2017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8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5037-6BC4-438B-A197-B7D21F33E6D1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B07E3-6A45-4EB5-B6DE-58E11951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5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4"/>
            <a:ext cx="5829300" cy="1097280"/>
          </a:xfrm>
        </p:spPr>
        <p:txBody>
          <a:bodyPr anchor="ctr">
            <a:normAutofit/>
          </a:bodyPr>
          <a:lstStyle>
            <a:lvl1pPr algn="r">
              <a:defRPr sz="38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342900" tIns="274320" rIns="34290" bIns="3429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3720104"/>
            <a:ext cx="2400300" cy="1097280"/>
          </a:xfrm>
        </p:spPr>
        <p:txBody>
          <a:bodyPr lIns="68580" rIns="6858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8/22/2017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040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8/22/2017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02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571500"/>
            <a:ext cx="1971675" cy="4057650"/>
          </a:xfrm>
        </p:spPr>
        <p:txBody>
          <a:bodyPr vert="eaVert" lIns="34290" tIns="68580" rIns="34290" bIns="6858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571500"/>
            <a:ext cx="5686425" cy="40576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8/22/2017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44447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098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5037-6BC4-438B-A197-B7D21F33E6D1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B07E3-6A45-4EB5-B6DE-58E11951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28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5037-6BC4-438B-A197-B7D21F33E6D1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B07E3-6A45-4EB5-B6DE-58E11951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07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5037-6BC4-438B-A197-B7D21F33E6D1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B07E3-6A45-4EB5-B6DE-58E11951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1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5037-6BC4-438B-A197-B7D21F33E6D1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B07E3-6A45-4EB5-B6DE-58E11951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48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5037-6BC4-438B-A197-B7D21F33E6D1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B07E3-6A45-4EB5-B6DE-58E11951EE4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371600" y="438150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b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535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5037-6BC4-438B-A197-B7D21F33E6D1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B07E3-6A45-4EB5-B6DE-58E11951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5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5037-6BC4-438B-A197-B7D21F33E6D1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B07E3-6A45-4EB5-B6DE-58E11951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42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75037-6BC4-438B-A197-B7D21F33E6D1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B07E3-6A45-4EB5-B6DE-58E11951EE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PT Page - Interi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9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714500"/>
            <a:ext cx="7290055" cy="3017520"/>
          </a:xfrm>
          <a:prstGeom prst="rect">
            <a:avLst/>
          </a:prstGeom>
        </p:spPr>
        <p:txBody>
          <a:bodyPr vert="horz" lIns="34290" tIns="34290" rIns="3429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4853028"/>
            <a:ext cx="1615607" cy="20574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342900"/>
            <a:fld id="{90298CD5-6C1E-4009-B41F-6DF62E31D3BE}" type="datetimeFigureOut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8/22/2017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4853028"/>
            <a:ext cx="4426094" cy="20574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342900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4853028"/>
            <a:ext cx="730250" cy="20574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342900"/>
            <a:fld id="{4FAB73BC-B049-4115-A692-8D63A059BFB8}" type="slidenum"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28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80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com/imgres?q=science+fair+graphics&amp;start=141&amp;hl=en&amp;sa=X&amp;rlz=1W1ADFA_enUS492&amp;biw=1440&amp;bih=711&amp;tbm=isch&amp;prmd=imvns&amp;tbnid=Ox3Hrs5BXoNtcM:&amp;imgrefurl=http://www.sciencebuddies.org/science-fair-projects/project_gallery.shtml&amp;imgurl=http://www.sciencebuddies.org/Files/435/7/2000cssf_03.jpg&amp;w=435&amp;h=357&amp;ei=SDBGUI3eIOO5ywGbz4DYCg&amp;zoom=1&amp;iact=hc&amp;vpx=842&amp;vpy=193&amp;dur=5045&amp;hovh=203&amp;hovw=248&amp;tx=117&amp;ty=103&amp;sig=103527346365527414590&amp;page=7&amp;tbnh=172&amp;tbnw=210&amp;ndsp=25&amp;ved=1t:429,r:4,s:141,i:178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.societyforscience.org/intel-isef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://www.ssefflorid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student.societyforscience.org/regeneron-sts" TargetMode="External"/><Relationship Id="rId4" Type="http://schemas.openxmlformats.org/officeDocument/2006/relationships/hyperlink" Target="https://student.societyforscience.org/broadcom-masters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sciencefair.com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google.com/url?sa=i&amp;rct=j&amp;q=&amp;esrc=s&amp;source=images&amp;cd=&amp;cad=rja&amp;uact=8&amp;ved=0ahUKEwjo5_rAydzOAhVHFR4KHS4DADEQjRwIBw&amp;url=http://www.fau.edu/orientation/about/mission.php&amp;psig=AFQjCNFkZ3jf1a6BuZku4bRyAe3ulwt2Dw&amp;ust=1472214729365618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oogle.com/url?sa=i&amp;rct=j&amp;q=&amp;esrc=s&amp;source=images&amp;cd=&amp;cad=rja&amp;uact=8&amp;ved=0ahUKEwjQzbO08KrOAhVI1h4KHcn2BvcQjRwIBw&amp;url=https://orlandoespinosa.wordpress.com/2011/02/09/a-successful-leaders-characteristics/&amp;psig=AFQjCNHyueDyzQSVDDvaHXmfLF4bjDPhgA&amp;ust=147050703587255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2" descr="Pictu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8800" y="2454352"/>
            <a:ext cx="1447800" cy="153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571750"/>
            <a:ext cx="119683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sciencefair\Desktop\Reality Marketing\Retractable Banners - August 20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3350"/>
            <a:ext cx="260019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 rot="584657">
            <a:off x="4126967" y="1139445"/>
            <a:ext cx="3863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Lucida Handwriting" panose="03010101010101010101" pitchFamily="66" charset="0"/>
              </a:rPr>
              <a:t>WELCOME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Lucida Handwriting" panose="030101010101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 &amp; Guidelines for </a:t>
            </a:r>
            <a:br>
              <a:rPr lang="en-US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Research</a:t>
            </a:r>
            <a:endParaRPr lang="en-US" sz="32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purpose of Rules for science research competitions are to:</a:t>
            </a:r>
          </a:p>
          <a:p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the rights and welfare of the student researcher</a:t>
            </a:r>
          </a:p>
          <a:p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the rights and welfare of human participants/subjects</a:t>
            </a:r>
          </a:p>
          <a:p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the health and welfare of vertebrate animals</a:t>
            </a:r>
          </a:p>
          <a:p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adherence to state (FL) and federal regulations</a:t>
            </a:r>
          </a:p>
          <a:p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use of safe laboratory practices</a:t>
            </a:r>
          </a:p>
          <a:p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the environment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eligibility for competition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1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 and Science Research</a:t>
            </a:r>
            <a:endParaRPr lang="en-US" sz="32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science research student is responsible for maintaining the highest ethical standards throughout their scientific pursuits.</a:t>
            </a:r>
          </a:p>
          <a:p>
            <a:pPr marL="0" indent="0">
              <a:buNone/>
            </a:pPr>
            <a:endParaRPr lang="en-US" sz="2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 and students are required to..</a:t>
            </a:r>
          </a:p>
          <a:p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dedicated to the pursuit of beneficial scientific investigation</a:t>
            </a:r>
          </a:p>
          <a:p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Discuss, manage, evaluate, and report scientific data honestly</a:t>
            </a:r>
          </a:p>
          <a:p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plagiarize or falsify any part of the research</a:t>
            </a:r>
          </a:p>
          <a:p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 constructive criticism of the research</a:t>
            </a:r>
          </a:p>
          <a:p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protection </a:t>
            </a:r>
            <a:endParaRPr lang="en-US" sz="2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39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590550"/>
            <a:ext cx="5943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SRC REVIEW OF PROJECTS</a:t>
            </a:r>
          </a:p>
          <a:p>
            <a:pPr algn="ctr"/>
            <a:r>
              <a:rPr lang="en-US" sz="66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PRACTICE</a:t>
            </a:r>
            <a:endParaRPr lang="en-US" sz="6600" b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069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Responsibilities of the </a:t>
            </a:r>
            <a:b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Review Committee(SRC)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SRC is a group of qualified individuals responsible for evaluation of student research, certifications, research plans and exhibits for compliance with the rules, laws and regulations at each level of competition.</a:t>
            </a:r>
          </a:p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consist of a minimum of 3 persons – a biomedical scientist with earned doctoral degree, an educator, and at least one additional educator</a:t>
            </a:r>
          </a:p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recommended to make up the SRC with additional members to diversify and increase the expertise of the committee. (in areas such as biosafety, animal care, hazardous chemicals/equipment, etc.</a:t>
            </a:r>
          </a:p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projects involving vertebrate animals, PHBA’s, hazardous chemicals, activities, devices, and (human subjects IRB) must be approved PRIOR to experimentation</a:t>
            </a:r>
          </a:p>
          <a:p>
            <a:r>
              <a:rPr lang="en-US" sz="1600" b="1" u="sng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projects must be reviewed and approved AFTER experimentation </a:t>
            </a:r>
          </a:p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prior to  competition.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sz="1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35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Responsibilities of the </a:t>
            </a:r>
            <a:b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Institutional Review Board (IRB)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534400" cy="3394472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IRB MUST evaluate the potential physical and psychological risk of research involving humans (federal regulations). (Human Participant Form 4)</a:t>
            </a:r>
          </a:p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Thoroughly review the Human Participant Rules for Intel ISEF ( pages 8 – 10) and SSEF of Florida (page 1)</a:t>
            </a:r>
          </a:p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IRB MUST review any proposed human research BEFORE experimentation begins  </a:t>
            </a:r>
          </a:p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IRB should be established at the school level (Required: an educator, school administrator, and medical/health professional)</a:t>
            </a:r>
          </a:p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 of interest – (no Adult Supervisor, parent/relative, Qualified Scientist or Designated Supervisor should be the IRB reviewing project)</a:t>
            </a:r>
          </a:p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sponsor and local IRB are responsible for ensuring that the project is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appropriate for pre-college research</a:t>
            </a:r>
          </a:p>
          <a:p>
            <a:endParaRPr lang="en-US" sz="18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62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90550"/>
            <a:ext cx="512465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721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300" y="476249"/>
            <a:ext cx="3581399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 rot="493420">
            <a:off x="4003231" y="1145959"/>
            <a:ext cx="49023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Lucida Calligraphy" panose="03010101010101010101" pitchFamily="66" charset="0"/>
              </a:rPr>
              <a:t>Lunch Break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970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7ADF9-75F4-4E63-A8EC-7800DBC87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1" y="3720103"/>
            <a:ext cx="5871721" cy="1097280"/>
          </a:xfrm>
        </p:spPr>
        <p:txBody>
          <a:bodyPr/>
          <a:lstStyle/>
          <a:p>
            <a:r>
              <a:rPr lang="en-US" dirty="0"/>
              <a:t>Visualizing your data effectively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395FB3-ABC9-4571-973D-968A86546013}"/>
              </a:ext>
            </a:extLst>
          </p:cNvPr>
          <p:cNvSpPr txBox="1"/>
          <p:nvPr/>
        </p:nvSpPr>
        <p:spPr>
          <a:xfrm>
            <a:off x="6442912" y="4403559"/>
            <a:ext cx="2436395" cy="28853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r" defTabSz="342892"/>
            <a:r>
              <a:rPr lang="en-US" sz="1400" dirty="0">
                <a:solidFill>
                  <a:prstClr val="black"/>
                </a:solidFill>
              </a:rPr>
              <a:t>Kim Unger – Fall 2017</a:t>
            </a:r>
          </a:p>
        </p:txBody>
      </p:sp>
    </p:spTree>
    <p:extLst>
      <p:ext uri="{BB962C8B-B14F-4D97-AF65-F5344CB8AC3E}">
        <p14:creationId xmlns:p14="http://schemas.microsoft.com/office/powerpoint/2010/main" val="2913573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g_hi" descr="http://t3.gstatic.com/images?q=tbn:ANd9GcQ5Y8h8AUMv2CKmYW-Sw3mA23tBTeADcgcjwrGJKU9ED_l6lIMeJw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666750"/>
            <a:ext cx="4267200" cy="409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rot="923254">
            <a:off x="4277626" y="1272943"/>
            <a:ext cx="49632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Lucida Handwriting" panose="03010101010101010101" pitchFamily="66" charset="0"/>
              </a:rPr>
              <a:t>Display &amp; Safety </a:t>
            </a:r>
          </a:p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Lucida Handwriting" panose="03010101010101010101" pitchFamily="66" charset="0"/>
              </a:rPr>
              <a:t>Updates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191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742950"/>
            <a:ext cx="594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Increasing Student Involvement in Science Research</a:t>
            </a:r>
            <a:endParaRPr lang="en-US" sz="4800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C:\Users\sciencefair\Desktop\Reality Marketing\Retractable Banners - August 20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8649">
            <a:off x="438150" y="1324137"/>
            <a:ext cx="1409700" cy="3302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333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7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How can we excite and support </a:t>
            </a:r>
            <a:r>
              <a:rPr lang="en-US" sz="3200" b="1" dirty="0" smtClean="0">
                <a:solidFill>
                  <a:srgbClr val="0033CC"/>
                </a:solidFill>
              </a:rPr>
              <a:t/>
            </a:r>
            <a:br>
              <a:rPr lang="en-US" sz="3200" b="1" dirty="0" smtClean="0">
                <a:solidFill>
                  <a:srgbClr val="0033CC"/>
                </a:solidFill>
              </a:rPr>
            </a:br>
            <a:r>
              <a:rPr lang="en-US" sz="3200" b="1" dirty="0" smtClean="0">
                <a:solidFill>
                  <a:srgbClr val="0033CC"/>
                </a:solidFill>
              </a:rPr>
              <a:t>students </a:t>
            </a:r>
            <a:r>
              <a:rPr lang="en-US" sz="3200" b="1" dirty="0">
                <a:solidFill>
                  <a:srgbClr val="0033CC"/>
                </a:solidFill>
              </a:rPr>
              <a:t>to participate in research?</a:t>
            </a:r>
            <a:endParaRPr lang="en-US" sz="32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Mary Anderson, Brevard RSEF</a:t>
            </a:r>
          </a:p>
          <a:p>
            <a:pPr marL="0" indent="0">
              <a:buNone/>
            </a:pPr>
            <a:endParaRPr lang="en-US" sz="1400" i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if fun!!</a:t>
            </a:r>
          </a:p>
          <a:p>
            <a:r>
              <a:rPr lang="en-US" sz="2000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a culture/climate for independent research</a:t>
            </a:r>
          </a:p>
          <a:p>
            <a:r>
              <a:rPr lang="en-US" sz="2000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your successes </a:t>
            </a:r>
            <a:endParaRPr lang="en-US" sz="2000" i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your local community involved</a:t>
            </a:r>
          </a:p>
          <a:p>
            <a:r>
              <a:rPr lang="en-US" sz="2000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your parents </a:t>
            </a:r>
            <a:r>
              <a:rPr lang="en-US" sz="2000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involved</a:t>
            </a:r>
          </a:p>
          <a:p>
            <a:endParaRPr lang="en-US" sz="2000" i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78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Promoting Positive Attitudes </a:t>
            </a:r>
            <a:br>
              <a:rPr lang="en-US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 Science Research</a:t>
            </a:r>
            <a:endParaRPr lang="en-US" sz="32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19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Heightening student interest in science and allow for the exploration of personal interest areas</a:t>
            </a:r>
          </a:p>
          <a:p>
            <a:r>
              <a:rPr lang="en-US" sz="19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Promoting the cognitive and intellectual development of students</a:t>
            </a:r>
          </a:p>
          <a:p>
            <a:r>
              <a:rPr lang="en-US" sz="19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 students in authentic, hands-on experiences through scientific investigation</a:t>
            </a:r>
          </a:p>
          <a:p>
            <a:r>
              <a:rPr lang="en-US" sz="19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Bringing attention to scientific experiences in school</a:t>
            </a:r>
          </a:p>
          <a:p>
            <a:r>
              <a:rPr lang="en-US" sz="19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Fostering the development of students’ sense of personal capabilities and qualities</a:t>
            </a:r>
          </a:p>
          <a:p>
            <a:r>
              <a:rPr lang="en-US" sz="19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the opportunity to recognize and commend scientific accomplishments</a:t>
            </a:r>
          </a:p>
          <a:p>
            <a:r>
              <a:rPr lang="en-US" sz="19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Heightening public interest for scientific teaching and learning including the scientific abilities of students</a:t>
            </a:r>
          </a:p>
          <a:p>
            <a:r>
              <a:rPr lang="en-US" sz="19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Instilling an appreciation for the relevance of science in daily life</a:t>
            </a:r>
          </a:p>
          <a:p>
            <a:r>
              <a:rPr lang="en-US" sz="19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responsibility to serve above yourselves</a:t>
            </a:r>
          </a:p>
          <a:p>
            <a:pPr marL="0" indent="0">
              <a:buNone/>
            </a:pPr>
            <a:endParaRPr lang="en-US" sz="18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0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Motivation – </a:t>
            </a:r>
            <a:br>
              <a:rPr lang="en-US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Reasons to do Science Research</a:t>
            </a:r>
            <a:endParaRPr lang="en-US" sz="32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lvl="0"/>
            <a:r>
              <a:rPr lang="en-US" sz="4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rigorous curriculum/culture for learning</a:t>
            </a:r>
          </a:p>
          <a:p>
            <a:pPr lvl="0"/>
            <a:r>
              <a:rPr lang="en-US" sz="4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Involved in ethical research</a:t>
            </a:r>
          </a:p>
          <a:p>
            <a:pPr lvl="0"/>
            <a:r>
              <a:rPr lang="en-US" sz="4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solving/critical thinking</a:t>
            </a:r>
          </a:p>
          <a:p>
            <a:pPr lvl="0"/>
            <a:r>
              <a:rPr lang="en-US" sz="4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Hands-on/authentic</a:t>
            </a:r>
          </a:p>
          <a:p>
            <a:pPr lvl="0"/>
            <a:r>
              <a:rPr lang="en-US" sz="4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Awards</a:t>
            </a:r>
          </a:p>
          <a:p>
            <a:pPr lvl="0"/>
            <a:r>
              <a:rPr lang="en-US" sz="4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Scholarships</a:t>
            </a:r>
          </a:p>
          <a:p>
            <a:pPr lvl="0"/>
            <a:r>
              <a:rPr lang="en-US" sz="4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Trips/Opportunities</a:t>
            </a:r>
          </a:p>
          <a:p>
            <a:pPr lvl="0"/>
            <a:r>
              <a:rPr lang="en-US" sz="4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development</a:t>
            </a:r>
          </a:p>
          <a:p>
            <a:pPr lvl="0"/>
            <a:r>
              <a:rPr lang="en-US" sz="4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</a:t>
            </a:r>
            <a:r>
              <a:rPr lang="en-US" sz="49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 / perseverance; </a:t>
            </a:r>
            <a:r>
              <a:rPr lang="en-US" sz="4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involvement; passion</a:t>
            </a:r>
          </a:p>
          <a:p>
            <a:pPr lvl="0"/>
            <a:r>
              <a:rPr lang="en-US" sz="4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skills – science/engineering/communication</a:t>
            </a:r>
          </a:p>
          <a:p>
            <a:pPr lvl="0"/>
            <a:r>
              <a:rPr lang="en-US" sz="4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service</a:t>
            </a:r>
          </a:p>
          <a:p>
            <a:pPr lvl="0"/>
            <a:r>
              <a:rPr lang="en-US" sz="4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Competition</a:t>
            </a:r>
          </a:p>
          <a:p>
            <a:pPr lvl="0"/>
            <a:r>
              <a:rPr lang="en-US" sz="4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Showcase school/district</a:t>
            </a:r>
          </a:p>
          <a:p>
            <a:pPr lvl="0"/>
            <a:r>
              <a:rPr lang="en-US" sz="4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success/feelings of accomplishment</a:t>
            </a:r>
          </a:p>
          <a:p>
            <a:pPr lvl="0"/>
            <a:r>
              <a:rPr lang="en-US" sz="4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with professionals/mentors/judging interviews</a:t>
            </a:r>
          </a:p>
          <a:p>
            <a:pPr lvl="0"/>
            <a:r>
              <a:rPr lang="en-US" sz="4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real world problem solving</a:t>
            </a:r>
          </a:p>
          <a:p>
            <a:pPr lvl="0"/>
            <a:r>
              <a:rPr lang="en-US" sz="49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Travel; Fun; memorable experiences</a:t>
            </a:r>
          </a:p>
          <a:p>
            <a:pPr marL="0" lvl="0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86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 Reflections on </a:t>
            </a:r>
            <a:br>
              <a:rPr lang="en-US" sz="27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Fair Experiences…</a:t>
            </a:r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Jeffrey</a:t>
            </a:r>
            <a:r>
              <a:rPr lang="en-US" sz="27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33CC"/>
                </a:solidFill>
              </a:rPr>
              <a:t>I. </a:t>
            </a:r>
            <a:r>
              <a:rPr lang="en-US" sz="1800" dirty="0" err="1" smtClean="0">
                <a:solidFill>
                  <a:srgbClr val="0033CC"/>
                </a:solidFill>
              </a:rPr>
              <a:t>Seeman</a:t>
            </a:r>
            <a:endParaRPr lang="en-US" sz="1800" dirty="0">
              <a:solidFill>
                <a:srgbClr val="00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33CC"/>
                </a:solidFill>
              </a:rPr>
              <a:t>Fair participants…….. 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feel they are “stretched” academically and personally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recommend “choosing a project that interests you”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recognize that their own curiosity and interests can lead to compelling research questions and substantive scientific hypothesis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believe their research can and will have  meaningful consequences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feel they are “living” the scientific process – just as professionals do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feel welcomed and encouraged to interact with professional scientists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 feel they are EXPERTS on their topics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44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amyraeholmwood.weebly.com/uploads/3/9/0/7/39074195/699905_orig.jpg?2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90550"/>
            <a:ext cx="3657600" cy="3486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80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06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05979"/>
            <a:ext cx="6324600" cy="8572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and describe the function(S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your 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RSEF 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committees</a:t>
            </a:r>
          </a:p>
        </p:txBody>
      </p:sp>
      <p:pic>
        <p:nvPicPr>
          <p:cNvPr id="6" name="Picture 2" descr="C:\Users\sciencefair\AppData\Local\Microsoft\Windows\Temporary Internet Files\Content.IE5\ITP9C72T\meeting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7120"/>
            <a:ext cx="3463636" cy="25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CC"/>
                </a:solidFill>
              </a:rPr>
              <a:t>What is the make up of the make up of the committees…teachers, district, community???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8" name="Picture 3" descr="C:\Users\sciencefair\AppData\Local\Microsoft\Windows\Temporary Internet Files\Content.IE5\Z87F3OSO\large-stick-figure-surprised-33.3-11586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22981"/>
            <a:ext cx="1174271" cy="142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67200" y="2571750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OR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6381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0033CC"/>
                </a:solidFill>
              </a:rPr>
              <a:t>List the Operational Expenses </a:t>
            </a:r>
            <a:br>
              <a:rPr lang="en-US" sz="2800" b="1" dirty="0" smtClean="0">
                <a:solidFill>
                  <a:srgbClr val="0033CC"/>
                </a:solidFill>
              </a:rPr>
            </a:br>
            <a:r>
              <a:rPr lang="en-US" sz="2800" b="1" dirty="0" smtClean="0">
                <a:solidFill>
                  <a:srgbClr val="0033CC"/>
                </a:solidFill>
              </a:rPr>
              <a:t>Involved with your RSEF</a:t>
            </a:r>
            <a:endParaRPr lang="en-US" sz="2800" b="1" dirty="0">
              <a:solidFill>
                <a:srgbClr val="0033CC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1608438"/>
              </p:ext>
            </p:extLst>
          </p:nvPr>
        </p:nvGraphicFramePr>
        <p:xfrm>
          <a:off x="4572000" y="1352550"/>
          <a:ext cx="3771437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838200" y="1352550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Facilities/Venues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Stipends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Workshops/Meetings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85781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33CC"/>
                </a:solidFill>
              </a:rPr>
              <a:t>Marketing!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276350"/>
            <a:ext cx="571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sources for your funds? </a:t>
            </a:r>
            <a:br>
              <a:rPr lang="en-US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your fundraising activities?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5" name="Picture 4" descr="C:\Users\sciencefair\AppData\Local\Microsoft\Windows\Temporary Internet Files\Content.IE5\ITP9C72T\1175393771Iq6Q5h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95" y="2343150"/>
            <a:ext cx="228650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3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Research: Eligibility for </a:t>
            </a:r>
            <a:b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Competitions</a:t>
            </a:r>
            <a:endParaRPr lang="en-US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>
                <a:solidFill>
                  <a:srgbClr val="0033CC"/>
                </a:solidFill>
              </a:rPr>
              <a:t>“The most important quality for scientists are persistence, integrity, loyalty, having an open mind, being a hard work, courage, resilience, and adaptability.”</a:t>
            </a:r>
          </a:p>
          <a:p>
            <a:pPr marL="0" indent="0">
              <a:buNone/>
            </a:pPr>
            <a:r>
              <a:rPr lang="en-US" sz="1200" i="1" dirty="0" smtClean="0">
                <a:solidFill>
                  <a:srgbClr val="0033CC"/>
                </a:solidFill>
              </a:rPr>
              <a:t>Martin </a:t>
            </a:r>
            <a:r>
              <a:rPr lang="en-US" sz="1200" i="1" dirty="0" err="1" smtClean="0">
                <a:solidFill>
                  <a:srgbClr val="0033CC"/>
                </a:solidFill>
              </a:rPr>
              <a:t>Chalfie</a:t>
            </a:r>
            <a:r>
              <a:rPr lang="en-US" sz="1200" i="1" dirty="0" smtClean="0">
                <a:solidFill>
                  <a:srgbClr val="0033CC"/>
                </a:solidFill>
              </a:rPr>
              <a:t> (Nobel Prize winner in Chemistry, 2008)</a:t>
            </a:r>
            <a:endParaRPr lang="en-US" sz="1200" i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3425" y="285750"/>
            <a:ext cx="6781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effectLst/>
              </a:rPr>
              <a:t>Florida Foundation for Future Scientists, Inc. is proud to present </a:t>
            </a:r>
            <a:br>
              <a:rPr lang="en-US" sz="3600" b="1" dirty="0" smtClean="0">
                <a:solidFill>
                  <a:srgbClr val="0070C0"/>
                </a:solidFill>
                <a:effectLst/>
              </a:rPr>
            </a:br>
            <a:r>
              <a:rPr lang="en-US" sz="3600" b="1" dirty="0" smtClean="0">
                <a:solidFill>
                  <a:srgbClr val="0070C0"/>
                </a:solidFill>
                <a:effectLst/>
              </a:rPr>
              <a:t>The 63rd State Science and Engineering Fair of Florida</a:t>
            </a:r>
            <a:br>
              <a:rPr lang="en-US" sz="3600" b="1" dirty="0" smtClean="0">
                <a:solidFill>
                  <a:srgbClr val="0070C0"/>
                </a:solidFill>
                <a:effectLst/>
              </a:rPr>
            </a:br>
            <a:r>
              <a:rPr lang="en-US" sz="3600" b="1" dirty="0" smtClean="0">
                <a:solidFill>
                  <a:srgbClr val="0070C0"/>
                </a:solidFill>
                <a:effectLst/>
              </a:rPr>
              <a:t>STEM Competition</a:t>
            </a:r>
            <a:br>
              <a:rPr lang="en-US" sz="3600" b="1" dirty="0" smtClean="0">
                <a:solidFill>
                  <a:srgbClr val="0070C0"/>
                </a:solidFill>
                <a:effectLst/>
              </a:rPr>
            </a:br>
            <a:r>
              <a:rPr lang="en-US" sz="3600" b="1" dirty="0" smtClean="0">
                <a:solidFill>
                  <a:srgbClr val="0070C0"/>
                </a:solidFill>
                <a:effectLst/>
              </a:rPr>
              <a:t>March 27 - 29, 2018</a:t>
            </a:r>
            <a:br>
              <a:rPr lang="en-US" sz="3600" b="1" dirty="0" smtClean="0">
                <a:solidFill>
                  <a:srgbClr val="0070C0"/>
                </a:solidFill>
                <a:effectLst/>
              </a:rPr>
            </a:br>
            <a:r>
              <a:rPr lang="en-US" sz="3600" b="1" dirty="0" smtClean="0">
                <a:solidFill>
                  <a:srgbClr val="0070C0"/>
                </a:solidFill>
                <a:effectLst/>
              </a:rPr>
              <a:t>The Lakeland Center, Lakeland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6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61951"/>
            <a:ext cx="5776912" cy="385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3350"/>
            <a:ext cx="3581400" cy="45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3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</a:t>
            </a:r>
            <a:r>
              <a:rPr lang="en-US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Local </a:t>
            </a:r>
            <a:br>
              <a:rPr lang="en-US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Involved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Colleges/Universities</a:t>
            </a:r>
          </a:p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Businesses</a:t>
            </a:r>
          </a:p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Organizations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Industry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Mentors</a:t>
            </a:r>
          </a:p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Newspaper; radio; TV 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72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your parents involved</a:t>
            </a:r>
            <a:endParaRPr lang="en-US" sz="4000" i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parents</a:t>
            </a:r>
          </a:p>
          <a:p>
            <a:r>
              <a:rPr lang="en-US" sz="2400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for volunteers</a:t>
            </a:r>
          </a:p>
          <a:p>
            <a:r>
              <a:rPr lang="en-US" sz="2400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database so you can contact them for years to come</a:t>
            </a:r>
          </a:p>
          <a:p>
            <a:r>
              <a:rPr lang="en-US" sz="2400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home pictures of kids working</a:t>
            </a:r>
          </a:p>
          <a:p>
            <a:r>
              <a:rPr lang="en-US" sz="2400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parents come in and speak to kids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69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85725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Empower Educators </a:t>
            </a:r>
            <a:r>
              <a:rPr lang="en-US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Maximize </a:t>
            </a:r>
            <a:r>
              <a:rPr lang="en-US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Authentic </a:t>
            </a:r>
            <a:r>
              <a:rPr lang="en-US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</a:t>
            </a:r>
            <a:r>
              <a:rPr lang="en-US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  <a:r>
              <a:rPr lang="en-US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i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Ginger Davis, District Science Supervisor (Brevard, Retired)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Authentic Science Learning Look Like</a:t>
            </a:r>
            <a:r>
              <a:rPr lang="en-US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857250" indent="-857250">
              <a:buFont typeface="Wingdings" charset="2"/>
              <a:buChar char="ü"/>
            </a:pPr>
            <a:r>
              <a:rPr lang="en-US" sz="2000" i="1" dirty="0">
                <a:solidFill>
                  <a:srgbClr val="0033CC"/>
                </a:solidFill>
              </a:rPr>
              <a:t>Cognitively Complex </a:t>
            </a:r>
            <a:r>
              <a:rPr lang="en-US" sz="2000" i="1" dirty="0" smtClean="0">
                <a:solidFill>
                  <a:srgbClr val="0033CC"/>
                </a:solidFill>
              </a:rPr>
              <a:t>Tasks</a:t>
            </a:r>
            <a:endParaRPr lang="en-US" sz="2000" i="1" dirty="0">
              <a:solidFill>
                <a:srgbClr val="0033CC"/>
              </a:solidFill>
            </a:endParaRPr>
          </a:p>
          <a:p>
            <a:pPr marL="857250" indent="-857250">
              <a:buFont typeface="Wingdings" charset="2"/>
              <a:buChar char="ü"/>
            </a:pPr>
            <a:r>
              <a:rPr lang="en-US" sz="2000" i="1" dirty="0">
                <a:solidFill>
                  <a:srgbClr val="0033CC"/>
                </a:solidFill>
              </a:rPr>
              <a:t>Learner </a:t>
            </a:r>
            <a:r>
              <a:rPr lang="en-US" sz="2000" i="1" dirty="0" smtClean="0">
                <a:solidFill>
                  <a:srgbClr val="0033CC"/>
                </a:solidFill>
              </a:rPr>
              <a:t>Engagement</a:t>
            </a:r>
            <a:endParaRPr lang="en-US" sz="2000" i="1" dirty="0">
              <a:solidFill>
                <a:srgbClr val="0033CC"/>
              </a:solidFill>
            </a:endParaRPr>
          </a:p>
          <a:p>
            <a:pPr marL="857250" indent="-857250">
              <a:buFont typeface="Wingdings" charset="2"/>
              <a:buChar char="ü"/>
            </a:pPr>
            <a:r>
              <a:rPr lang="en-US" sz="2000" i="1" dirty="0">
                <a:solidFill>
                  <a:srgbClr val="0033CC"/>
                </a:solidFill>
              </a:rPr>
              <a:t>Inquiry</a:t>
            </a:r>
          </a:p>
          <a:p>
            <a:pPr marL="0" indent="0" algn="ctr">
              <a:buNone/>
            </a:pPr>
            <a:endParaRPr lang="en-US" sz="2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i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5" y="2076797"/>
            <a:ext cx="2057400" cy="1978321"/>
          </a:xfrm>
          <a:prstGeom prst="rect">
            <a:avLst/>
          </a:prstGeom>
        </p:spPr>
      </p:pic>
      <p:pic>
        <p:nvPicPr>
          <p:cNvPr id="5" name="Picture 4" descr="04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4" y="3105150"/>
            <a:ext cx="2457447" cy="193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4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K bol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10336478" cy="709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9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b="1" dirty="0" smtClean="0">
                <a:latin typeface="AGaramond Bold" charset="0"/>
              </a:rPr>
              <a:t/>
            </a:r>
            <a:br>
              <a:rPr lang="en-US" sz="2800" b="1" dirty="0" smtClean="0">
                <a:latin typeface="AGaramond Bold" charset="0"/>
              </a:rPr>
            </a:b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35 years of solid research show that inquiry is the best way for learners to construct meaning in science.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4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"/>
          <p:cNvSpPr txBox="1">
            <a:spLocks noChangeArrowheads="1"/>
          </p:cNvSpPr>
          <p:nvPr/>
        </p:nvSpPr>
        <p:spPr bwMode="auto">
          <a:xfrm>
            <a:off x="4162425" y="2433638"/>
            <a:ext cx="164927" cy="45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4" tIns="40817" rIns="81634" bIns="40817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2362200" y="114300"/>
            <a:ext cx="4419600" cy="57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4" tIns="40817" rIns="81634" bIns="40817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      </a:t>
            </a:r>
            <a:r>
              <a:rPr lang="en-US" sz="3200">
                <a:solidFill>
                  <a:srgbClr val="FFFFFF"/>
                </a:solidFill>
              </a:rPr>
              <a:t>Table Reporting</a:t>
            </a:r>
          </a:p>
        </p:txBody>
      </p:sp>
      <p:pic>
        <p:nvPicPr>
          <p:cNvPr id="3891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0979">
            <a:off x="7531187" y="3049568"/>
            <a:ext cx="1447800" cy="170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4" y="114301"/>
            <a:ext cx="1763752" cy="121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12"/>
          <p:cNvSpPr txBox="1">
            <a:spLocks noChangeArrowheads="1"/>
          </p:cNvSpPr>
          <p:nvPr/>
        </p:nvSpPr>
        <p:spPr bwMode="auto">
          <a:xfrm flipH="1">
            <a:off x="-990600" y="3543301"/>
            <a:ext cx="11506200" cy="82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4" tIns="40817" rIns="81634" bIns="40817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omic Sans MS"/>
                <a:cs typeface="Comic Sans MS"/>
              </a:rPr>
              <a:t>Who Has Time?</a:t>
            </a:r>
          </a:p>
        </p:txBody>
      </p:sp>
      <p:pic>
        <p:nvPicPr>
          <p:cNvPr id="38919" name="Picture 4" descr="BU00945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111" y="400284"/>
            <a:ext cx="3272929" cy="314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S00938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2" y="2776538"/>
            <a:ext cx="1808133" cy="1947881"/>
          </a:xfrm>
          <a:prstGeom prst="rect">
            <a:avLst/>
          </a:prstGeom>
        </p:spPr>
      </p:pic>
      <p:pic>
        <p:nvPicPr>
          <p:cNvPr id="3" name="Picture 2" descr="SP00289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57085"/>
            <a:ext cx="2110950" cy="22802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524" y="1628881"/>
            <a:ext cx="1570667" cy="817072"/>
          </a:xfrm>
          <a:prstGeom prst="rect">
            <a:avLst/>
          </a:prstGeom>
          <a:noFill/>
        </p:spPr>
        <p:txBody>
          <a:bodyPr wrap="none" lIns="77651" tIns="38825" rIns="77651" bIns="38825" rtlCol="0">
            <a:spAutoFit/>
          </a:bodyPr>
          <a:lstStyle/>
          <a:p>
            <a:r>
              <a:rPr lang="en-US" sz="4800" b="1" dirty="0">
                <a:latin typeface="Comic Sans MS"/>
                <a:cs typeface="Comic Sans MS"/>
              </a:rPr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181077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FCAT Science 2.0 2015 </a:t>
            </a:r>
            <a:b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Focus Report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4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SC.8.N.1.1 (Experimental Design) = 10.7 %</a:t>
            </a:r>
          </a:p>
          <a:p>
            <a:endParaRPr lang="en-US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SC.7.L.17.2 (Energy Transfer; Limiting Factor) = 7.1 %</a:t>
            </a:r>
          </a:p>
          <a:p>
            <a:endParaRPr lang="en-US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SC.7.E.6.2 (Human Impact) = 7.1 %</a:t>
            </a:r>
          </a:p>
          <a:p>
            <a:pPr marL="0" indent="0">
              <a:buNone/>
            </a:pPr>
            <a:endParaRPr lang="en-US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SC.7.E.7.4 (Weather/Climate Differentiation) = 5.35 %</a:t>
            </a:r>
          </a:p>
          <a:p>
            <a:endParaRPr lang="en-US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SC.7.9.11.2 (Energy) = 5.35 %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90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1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1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EOC 2015 </a:t>
            </a:r>
            <a:br>
              <a:rPr lang="en-US" sz="31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Focus Report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SC.912.N.1.1 (Experimental Design) = 12.5 %</a:t>
            </a:r>
          </a:p>
          <a:p>
            <a:r>
              <a:rPr lang="en-US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SC.912.L.17.5 (Ecosystems) = 10.25 %</a:t>
            </a:r>
          </a:p>
          <a:p>
            <a:r>
              <a:rPr lang="en-US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SC.912.L.16.17 (Mitosis/Meiosis) = 7.1 %</a:t>
            </a:r>
          </a:p>
          <a:p>
            <a:r>
              <a:rPr lang="en-US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SC.912.L.17.20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(Cost/benefits; Human Impact) = 4 %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27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INTRODUCTIONS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FFFS Board of Directors</a:t>
            </a:r>
          </a:p>
          <a:p>
            <a:r>
              <a:rPr lang="en-US" sz="4000" b="1" dirty="0" smtClean="0">
                <a:solidFill>
                  <a:srgbClr val="0070C0"/>
                </a:solidFill>
              </a:rPr>
              <a:t>Fair Directors</a:t>
            </a:r>
          </a:p>
          <a:p>
            <a:r>
              <a:rPr lang="en-US" sz="4000" b="1" dirty="0" smtClean="0">
                <a:solidFill>
                  <a:srgbClr val="0070C0"/>
                </a:solidFill>
              </a:rPr>
              <a:t>SSEF Scientific Review Committee</a:t>
            </a:r>
          </a:p>
          <a:p>
            <a:r>
              <a:rPr lang="en-US" sz="4000" b="1" dirty="0" smtClean="0">
                <a:solidFill>
                  <a:srgbClr val="0070C0"/>
                </a:solidFill>
              </a:rPr>
              <a:t>RSEF Representatives/Coordinators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53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3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SC.912.N.1.1</a:t>
            </a: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6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470673"/>
          </a:xfrm>
        </p:spPr>
        <p:txBody>
          <a:bodyPr>
            <a:normAutofit fontScale="25000" lnSpcReduction="20000"/>
          </a:bodyPr>
          <a:lstStyle/>
          <a:p>
            <a:r>
              <a:rPr lang="en-US" sz="45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SC.912.N.1.1   </a:t>
            </a:r>
            <a:endParaRPr lang="en-US" sz="64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a science problem and do the following:</a:t>
            </a:r>
          </a:p>
          <a:p>
            <a:endParaRPr lang="en-US" sz="64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Pose questions about the natural world.</a:t>
            </a:r>
          </a:p>
          <a:p>
            <a:r>
              <a:rPr lang="en-US" sz="6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Conduct systematic observations.</a:t>
            </a:r>
          </a:p>
          <a:p>
            <a:r>
              <a:rPr lang="en-US" sz="6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Review what is known in light of empirical evidence.</a:t>
            </a:r>
          </a:p>
          <a:p>
            <a:r>
              <a:rPr lang="en-US" sz="6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Plan investigations.</a:t>
            </a:r>
          </a:p>
          <a:p>
            <a:r>
              <a:rPr lang="en-US" sz="6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Use tools to gather, analyze, and interpret data.</a:t>
            </a:r>
          </a:p>
          <a:p>
            <a:r>
              <a:rPr lang="en-US" sz="6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Pose answers, explanations, or descriptions of events.</a:t>
            </a:r>
          </a:p>
          <a:p>
            <a:r>
              <a:rPr lang="en-US" sz="6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Generate explanations that describe natural phenomena.</a:t>
            </a:r>
          </a:p>
          <a:p>
            <a:r>
              <a:rPr lang="en-US" sz="6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Use appropriate evidence and reasoning to justify those</a:t>
            </a:r>
          </a:p>
          <a:p>
            <a:r>
              <a:rPr lang="en-US" sz="6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explanations to others.</a:t>
            </a:r>
          </a:p>
          <a:p>
            <a:r>
              <a:rPr lang="en-US" sz="6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Communicate results of scientific investigations.</a:t>
            </a:r>
          </a:p>
          <a:p>
            <a:r>
              <a:rPr lang="en-US" sz="6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Evaluate the explanations produced by others.</a:t>
            </a:r>
          </a:p>
          <a:p>
            <a:endParaRPr lang="en-US" sz="1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8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u="sng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 Opportunities </a:t>
            </a:r>
            <a:b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See for…</a:t>
            </a:r>
            <a:r>
              <a:rPr lang="en-US" u="sng" dirty="0" smtClean="0"/>
              <a:t/>
            </a:r>
            <a:br>
              <a:rPr lang="en-US" u="sng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sz="1600" dirty="0"/>
          </a:p>
          <a:p>
            <a:pPr marL="600818" indent="-600818">
              <a:buFont typeface="Wingdings" charset="2"/>
              <a:buChar char="Ø"/>
              <a:defRPr/>
            </a:pPr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Literacy Standards?</a:t>
            </a:r>
          </a:p>
          <a:p>
            <a:pPr marL="600818" indent="-600818">
              <a:buFont typeface="Wingdings" charset="2"/>
              <a:buChar char="Ø"/>
              <a:defRPr/>
            </a:pPr>
            <a:endParaRPr lang="en-US" sz="1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818" indent="-600818">
              <a:buFont typeface="Wingdings" charset="2"/>
              <a:buChar char="Ø"/>
              <a:defRPr/>
            </a:pPr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Mathematical Practices?</a:t>
            </a:r>
          </a:p>
          <a:p>
            <a:pPr marL="600818" indent="-600818">
              <a:buFont typeface="Wingdings" charset="2"/>
              <a:buChar char="Ø"/>
              <a:defRPr/>
            </a:pPr>
            <a:endParaRPr lang="en-US" sz="1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818" indent="-600818">
              <a:buFont typeface="Wingdings" charset="2"/>
              <a:buChar char="Ø"/>
              <a:defRPr/>
            </a:pPr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STEM?</a:t>
            </a:r>
          </a:p>
          <a:p>
            <a:pPr marL="600818" indent="-600818">
              <a:buFont typeface="Wingdings" charset="2"/>
              <a:buChar char="Ø"/>
              <a:defRPr/>
            </a:pPr>
            <a:endParaRPr lang="en-US" sz="1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818" indent="-600818">
              <a:buFont typeface="Wingdings" charset="2"/>
              <a:buChar char="Ø"/>
              <a:defRPr/>
            </a:pPr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Design Practices?</a:t>
            </a:r>
          </a:p>
          <a:p>
            <a:pPr>
              <a:defRPr/>
            </a:pPr>
            <a:endParaRPr lang="en-US" sz="1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818" indent="-600818">
              <a:buFont typeface="Wingdings" charset="2"/>
              <a:buChar char="Ø"/>
              <a:defRPr/>
            </a:pPr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Other? </a:t>
            </a:r>
          </a:p>
          <a:p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04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Brevard’s Teacher Evaluation </a:t>
            </a:r>
            <a:br>
              <a:rPr lang="en-US" sz="31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Rubric Elements:</a:t>
            </a:r>
            <a:r>
              <a:rPr lang="en-US" sz="5400" u="sng" dirty="0" smtClean="0"/>
              <a:t/>
            </a:r>
            <a:br>
              <a:rPr lang="en-US" sz="5400" u="sng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endParaRPr lang="en-US" sz="8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818" indent="-600818">
              <a:buFont typeface="Wingdings" charset="2"/>
              <a:buChar char="Ø"/>
              <a:defRPr/>
            </a:pPr>
            <a:r>
              <a:rPr lang="en-US" sz="8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Promotes a student-centered learning </a:t>
            </a:r>
            <a:r>
              <a:rPr lang="en-US" sz="8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endParaRPr lang="en-US" sz="8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818" indent="-600818">
              <a:buFont typeface="Wingdings" charset="2"/>
              <a:buChar char="Ø"/>
              <a:defRPr/>
            </a:pPr>
            <a:r>
              <a:rPr lang="en-US" sz="8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Manages time, space, and </a:t>
            </a:r>
            <a:r>
              <a:rPr lang="en-US" sz="8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en-US" sz="8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818" indent="-600818">
              <a:buFont typeface="Wingdings" charset="2"/>
              <a:buChar char="Ø"/>
              <a:defRPr/>
            </a:pPr>
            <a:r>
              <a:rPr lang="en-US" sz="8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Creates a positive environment of respect and </a:t>
            </a:r>
            <a:r>
              <a:rPr lang="en-US" sz="8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</a:t>
            </a:r>
            <a:endParaRPr lang="en-US" sz="8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818" indent="-600818">
              <a:buFont typeface="Wingdings" charset="2"/>
              <a:buChar char="Ø"/>
              <a:defRPr/>
            </a:pPr>
            <a:r>
              <a:rPr lang="en-US" sz="8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Maintains a climate of </a:t>
            </a:r>
            <a:r>
              <a:rPr lang="en-US" sz="8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inquiry</a:t>
            </a:r>
            <a:endParaRPr lang="en-US" sz="8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818" indent="-600818">
              <a:buFont typeface="Wingdings" charset="2"/>
              <a:buChar char="Ø"/>
              <a:defRPr/>
            </a:pPr>
            <a:r>
              <a:rPr lang="en-US" sz="8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Employs higher order </a:t>
            </a:r>
            <a:r>
              <a:rPr lang="en-US" sz="8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n-US" sz="8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818" indent="-600818">
              <a:buFont typeface="Wingdings" charset="2"/>
              <a:buChar char="Ø"/>
              <a:defRPr/>
            </a:pPr>
            <a:r>
              <a:rPr lang="en-US" sz="8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Differentiates </a:t>
            </a:r>
            <a:r>
              <a:rPr lang="en-US" sz="8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</a:t>
            </a:r>
            <a:endParaRPr lang="en-US" sz="8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818" indent="-600818">
              <a:buFont typeface="Wingdings" charset="2"/>
              <a:buChar char="Ø"/>
              <a:defRPr/>
            </a:pPr>
            <a:r>
              <a:rPr lang="en-US" sz="8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varied instructional strategies and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1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1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1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Science Research </a:t>
            </a:r>
            <a:r>
              <a:rPr lang="en-US" sz="31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1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n-US" sz="31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Like?</a:t>
            </a:r>
            <a:r>
              <a:rPr lang="en-US" b="1" dirty="0">
                <a:latin typeface="Comic Sans MS"/>
                <a:cs typeface="Comic Sans MS"/>
              </a:rPr>
              <a:t/>
            </a:r>
            <a:br>
              <a:rPr lang="en-US" b="1" dirty="0">
                <a:latin typeface="Comic Sans MS"/>
                <a:cs typeface="Comic Sans MS"/>
              </a:rPr>
            </a:br>
            <a:endParaRPr lang="en-US" dirty="0"/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21" y="1200150"/>
            <a:ext cx="5796558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77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types of support </a:t>
            </a:r>
            <a:b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needed?</a:t>
            </a:r>
            <a:endParaRPr lang="en-US" sz="36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Font typeface="Wingdings" charset="2"/>
              <a:buChar char="Ø"/>
            </a:pPr>
            <a:r>
              <a:rPr lang="en-US" sz="8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school classes (and before/after school)</a:t>
            </a:r>
          </a:p>
          <a:p>
            <a:pPr>
              <a:buFont typeface="Wingdings" charset="2"/>
              <a:buChar char="Ø"/>
            </a:pPr>
            <a:r>
              <a:rPr lang="en-US" sz="8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Annually Updated Guide</a:t>
            </a:r>
          </a:p>
          <a:p>
            <a:pPr>
              <a:buFont typeface="Wingdings" charset="2"/>
              <a:buChar char="Ø"/>
            </a:pPr>
            <a:r>
              <a:rPr lang="en-US" sz="8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District-wide teacher, parent and student briefings</a:t>
            </a:r>
          </a:p>
          <a:p>
            <a:pPr>
              <a:buFont typeface="Wingdings" charset="2"/>
              <a:buChar char="Ø"/>
            </a:pPr>
            <a:r>
              <a:rPr lang="en-US" sz="8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Superintendent &amp; Senior Staff Attend Science Fair &amp; Awards</a:t>
            </a:r>
          </a:p>
          <a:p>
            <a:pPr>
              <a:buFont typeface="Wingdings" charset="2"/>
              <a:buChar char="Ø"/>
            </a:pPr>
            <a:r>
              <a:rPr lang="en-US" sz="8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Board presentations and recognitions</a:t>
            </a:r>
          </a:p>
          <a:p>
            <a:pPr>
              <a:buFont typeface="Wingdings" charset="2"/>
              <a:buChar char="Ø"/>
            </a:pPr>
            <a:r>
              <a:rPr lang="en-US" sz="8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 Stipends, Fair Director Stipends, Sub Days </a:t>
            </a:r>
            <a:endParaRPr lang="en-US" sz="86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charset="2"/>
              <a:buChar char="Ø"/>
            </a:pPr>
            <a:r>
              <a:rPr lang="en-US" sz="8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Foundation “Matching Funds” Program</a:t>
            </a:r>
          </a:p>
          <a:p>
            <a:pPr>
              <a:buFont typeface="Wingdings" charset="2"/>
              <a:buChar char="Ø"/>
            </a:pPr>
            <a:r>
              <a:rPr lang="en-US" sz="8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rubrics in lieu of Final Exams (20% of grade)</a:t>
            </a:r>
          </a:p>
          <a:p>
            <a:pPr>
              <a:buFont typeface="Wingdings" charset="2"/>
              <a:buChar char="Ø"/>
            </a:pPr>
            <a:r>
              <a:rPr lang="en-US" sz="8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status and considerations (Research is valued.)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1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 &amp; Responsibilities </a:t>
            </a:r>
            <a:b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Student</a:t>
            </a:r>
            <a:endParaRPr lang="en-US" sz="36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student researcher is responsible for </a:t>
            </a:r>
          </a:p>
          <a:p>
            <a:r>
              <a:rPr 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 aspects of the research project</a:t>
            </a:r>
          </a:p>
          <a:p>
            <a:r>
              <a:rPr 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Enlisting the aid of any required supervisory adults</a:t>
            </a:r>
          </a:p>
          <a:p>
            <a:r>
              <a:rPr 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Obtaining necessary approvals for the research (SRC, IRB) 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Performing the experimentation, engineering,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analysis, etc.</a:t>
            </a:r>
            <a:endParaRPr lang="en-US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81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 &amp; Responsibilities </a:t>
            </a:r>
            <a:b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Adult Sponsor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Adult Sponsor (teacher, parent, professor) …</a:t>
            </a:r>
          </a:p>
          <a:p>
            <a:r>
              <a:rPr lang="en-US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responsible for working with the student to evaluate possible risks</a:t>
            </a:r>
          </a:p>
          <a:p>
            <a:r>
              <a:rPr lang="en-US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be familiar with the regulations that govern the research</a:t>
            </a:r>
          </a:p>
          <a:p>
            <a:r>
              <a:rPr lang="en-US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responsible for ensuring the student’s research is eligible for entry into affiliated competitions</a:t>
            </a:r>
          </a:p>
          <a:p>
            <a:r>
              <a:rPr lang="en-US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Must review the </a:t>
            </a:r>
            <a:r>
              <a:rPr lang="en-US" sz="18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Checklist (1A) </a:t>
            </a:r>
            <a:r>
              <a:rPr lang="en-US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Plan/Project Summary</a:t>
            </a:r>
            <a:r>
              <a:rPr lang="en-US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ensure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Experimentation is within the SSEF of Florida and Intel ISEF local, state and federal laws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Necessary forms are completed by other required adults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Qualified Scientists, if required, meets the requirements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17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 &amp; Responsibilities </a:t>
            </a:r>
            <a:b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Qualified Scientist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Qualified Scientist </a:t>
            </a:r>
          </a:p>
          <a:p>
            <a:r>
              <a:rPr lang="en-US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have earned a doctoral/professional degree in the scientific discipline that relates to the student’s area of research</a:t>
            </a:r>
          </a:p>
          <a:p>
            <a:r>
              <a:rPr lang="en-US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be an individual with extensive expertise in the student’s area of research</a:t>
            </a:r>
          </a:p>
          <a:p>
            <a:r>
              <a:rPr lang="en-US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be thoroughly familiar with local, state, federal and Pre-college research regulations that govern the area of research</a:t>
            </a:r>
          </a:p>
          <a:p>
            <a:endParaRPr lang="en-US" sz="18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86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 &amp; Responsibilities </a:t>
            </a:r>
            <a:b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Designated Supervisor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Designated Supervisor</a:t>
            </a:r>
          </a:p>
          <a:p>
            <a:r>
              <a:rPr lang="en-US" sz="1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adult who is </a:t>
            </a:r>
            <a:r>
              <a:rPr lang="en-US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  <a:r>
              <a:rPr lang="en-US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responsible for overseeing student experimentation</a:t>
            </a:r>
          </a:p>
          <a:p>
            <a:r>
              <a:rPr lang="en-US" sz="1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eed not have an advanced degree, but must be thoroughly familiar with project</a:t>
            </a:r>
          </a:p>
          <a:p>
            <a:r>
              <a:rPr lang="en-US" sz="1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 be trained in the student’s area of research</a:t>
            </a:r>
          </a:p>
          <a:p>
            <a:r>
              <a:rPr lang="en-US" sz="1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 be the Adult Supervisor</a:t>
            </a:r>
          </a:p>
          <a:p>
            <a:r>
              <a:rPr lang="en-US" sz="1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working with vertebrates, must be knowledgeable about humane care and handling of animals </a:t>
            </a:r>
          </a:p>
          <a:p>
            <a:endParaRPr lang="en-US" sz="24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76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Responsibilities of the </a:t>
            </a:r>
            <a:b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Review Committee(SRC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Review Committee (SRC) examines projects for..</a:t>
            </a:r>
          </a:p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of literature search</a:t>
            </a:r>
          </a:p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of proper supervision</a:t>
            </a:r>
          </a:p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accepted and appropriate research techniques</a:t>
            </a:r>
          </a:p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forms, signatures, and dates (appropriate pre-approval if required)</a:t>
            </a:r>
          </a:p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of humane treatment of animals</a:t>
            </a:r>
          </a:p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with rules and laws</a:t>
            </a:r>
          </a:p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Documentation of substantial expansion for a </a:t>
            </a:r>
            <a:r>
              <a:rPr lang="en-US" sz="1600" i="1" u="sng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CONTINUATION</a:t>
            </a:r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with ethics statement</a:t>
            </a:r>
            <a:endParaRPr lang="en-US" sz="1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08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239000" cy="85725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SETTING UP A LOG BOOK</a:t>
            </a:r>
            <a:endParaRPr lang="en-US" sz="3600" b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Number the front of each page on the right lower corner  - 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Do not number on back of page</a:t>
            </a:r>
          </a:p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Page 1 </a:t>
            </a:r>
            <a:r>
              <a:rPr lang="en-US" sz="36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– Title Page – Name – August 25</a:t>
            </a:r>
            <a:r>
              <a:rPr lang="en-US" sz="3600" baseline="30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th</a:t>
            </a:r>
            <a:r>
              <a:rPr lang="en-US" sz="36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, 2017 – SSEF Workshop</a:t>
            </a:r>
          </a:p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Page 2 </a:t>
            </a:r>
            <a:r>
              <a:rPr lang="en-US" sz="36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– Table of Contents</a:t>
            </a:r>
          </a:p>
          <a:p>
            <a:r>
              <a:rPr lang="en-US" sz="36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Page 3 </a:t>
            </a:r>
            <a:r>
              <a:rPr lang="en-US" sz="36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– 8 - Begin Timeline </a:t>
            </a:r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1148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Affiliated Competitions</a:t>
            </a:r>
            <a:endParaRPr lang="en-US" sz="32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733799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Local/School Fairs</a:t>
            </a:r>
          </a:p>
          <a:p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Science </a:t>
            </a: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Fairs</a:t>
            </a:r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(37 in Florida – all Districts)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Science Fair	</a:t>
            </a: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u="sng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www.ssefflorida.com</a:t>
            </a:r>
            <a:endParaRPr lang="en-US" u="sng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ISEF			</a:t>
            </a:r>
          </a:p>
          <a:p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en-US" u="sng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student.societyforscience.org/intel-isef</a:t>
            </a:r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Broadcom MASTERS  	</a:t>
            </a:r>
          </a:p>
          <a:p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US" u="sng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student.societyforscience.org/broadcom-masters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Regeneron STS</a:t>
            </a:r>
          </a:p>
          <a:p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https://student.societyforscience.org/regeneron-sts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:\Users\Nancy\AppData\Local\Microsoft\Windows\Temporary Internet Files\Content.Outlook\OHR3S7R0\isef_aff_4c-Converted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2114550"/>
            <a:ext cx="885825" cy="97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501858"/>
            <a:ext cx="80962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72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Categories</a:t>
            </a:r>
            <a:endParaRPr lang="en-US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8808001"/>
              </p:ext>
            </p:extLst>
          </p:nvPr>
        </p:nvGraphicFramePr>
        <p:xfrm>
          <a:off x="990600" y="971550"/>
          <a:ext cx="6400800" cy="39738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00800"/>
              </a:tblGrid>
              <a:tr h="267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Category Name</a:t>
                      </a:r>
                      <a:endParaRPr lang="en-US" sz="1800" b="1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 Sciences</a:t>
                      </a:r>
                      <a:endParaRPr lang="en-US" sz="1800" b="0" i="0" u="none" strike="noStrike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Behavioral &amp; Social Sciences</a:t>
                      </a:r>
                      <a:endParaRPr lang="en-US" sz="1800" b="0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Biomedical &amp; Health Sciences</a:t>
                      </a:r>
                      <a:endParaRPr lang="en-US" sz="1800" b="0" i="0" u="none" strike="noStrike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8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Cellular/ Molecular Biology &amp; Biochemistry</a:t>
                      </a:r>
                      <a:endParaRPr lang="en-US" sz="1800" b="0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Chemistry</a:t>
                      </a:r>
                      <a:endParaRPr lang="en-US" sz="1800" b="0" i="0" u="none" strike="noStrike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Earth &amp; Environmental Sciences</a:t>
                      </a:r>
                      <a:endParaRPr lang="en-US" sz="1800" b="0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</a:t>
                      </a:r>
                      <a:endParaRPr lang="en-US" sz="1800" b="0" i="0" u="none" strike="noStrike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7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Engineering</a:t>
                      </a:r>
                      <a:endParaRPr lang="en-US" sz="1800" b="0" i="0" u="none" strike="noStrike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8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Intelligent Machines, Robotics &amp; Systems Software</a:t>
                      </a:r>
                      <a:endParaRPr lang="en-US" sz="1800" b="0" i="0" u="none" strike="noStrike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8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Mathematics &amp; Computational Sciences</a:t>
                      </a:r>
                      <a:endParaRPr lang="en-US" sz="1800" b="0" i="0" u="none" strike="noStrike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8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Microbiology</a:t>
                      </a:r>
                      <a:endParaRPr lang="en-US" sz="1800" b="0" i="0" u="none" strike="noStrike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8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 &amp; Astronomy</a:t>
                      </a:r>
                      <a:endParaRPr lang="en-US" sz="1800" b="0" i="0" u="none" strike="noStrike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8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 Sciences</a:t>
                      </a:r>
                      <a:endParaRPr lang="en-US" sz="1800" b="0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638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Competitions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1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Orlando Science Center Science Challenge</a:t>
            </a:r>
            <a:endParaRPr lang="en-US" sz="18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Nelson Ying Science Competition</a:t>
            </a:r>
            <a:endParaRPr lang="en-US" sz="18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Florida Junior Academy of Science</a:t>
            </a:r>
            <a:r>
              <a:rPr lang="en-US" sz="1800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I-SWEEPE</a:t>
            </a:r>
            <a:endParaRPr lang="en-US" sz="18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Siemens Competition in Math, Science &amp; </a:t>
            </a:r>
            <a:r>
              <a:rPr lang="en-US" sz="1800" b="1" u="sng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  <a:p>
            <a:r>
              <a:rPr lang="en-US" sz="1800" b="1" u="sng" dirty="0">
                <a:solidFill>
                  <a:srgbClr val="0033CC"/>
                </a:solidFill>
              </a:rPr>
              <a:t>Junior Science, Engineering and Humanities Symposium – JSEHS</a:t>
            </a:r>
            <a:endParaRPr lang="en-US" sz="1800" dirty="0">
              <a:solidFill>
                <a:srgbClr val="0033CC"/>
              </a:solidFill>
            </a:endParaRPr>
          </a:p>
          <a:p>
            <a:r>
              <a:rPr lang="en-US" sz="1800" b="1" u="sng" dirty="0">
                <a:solidFill>
                  <a:srgbClr val="0033CC"/>
                </a:solidFill>
                <a:hlinkClick r:id="rId2"/>
              </a:rPr>
              <a:t>Google Science </a:t>
            </a:r>
            <a:r>
              <a:rPr lang="en-US" sz="1800" b="1" u="sng" dirty="0" smtClean="0">
                <a:solidFill>
                  <a:srgbClr val="0033CC"/>
                </a:solidFill>
                <a:hlinkClick r:id="rId2"/>
              </a:rPr>
              <a:t>Fair</a:t>
            </a:r>
            <a:endParaRPr lang="en-US" sz="1800" b="1" u="sng" dirty="0" smtClean="0">
              <a:solidFill>
                <a:srgbClr val="0033CC"/>
              </a:solidFill>
            </a:endParaRPr>
          </a:p>
          <a:p>
            <a:r>
              <a:rPr lang="en-US" sz="1800" b="1" u="sng" cap="all" dirty="0">
                <a:solidFill>
                  <a:srgbClr val="0033CC"/>
                </a:solidFill>
              </a:rPr>
              <a:t>US National </a:t>
            </a:r>
            <a:r>
              <a:rPr lang="en-US" sz="1800" b="1" u="sng" cap="all" dirty="0" err="1">
                <a:solidFill>
                  <a:srgbClr val="0033CC"/>
                </a:solidFill>
              </a:rPr>
              <a:t>BioGENEius</a:t>
            </a:r>
            <a:r>
              <a:rPr lang="en-US" sz="1800" b="1" u="sng" cap="all" dirty="0">
                <a:solidFill>
                  <a:srgbClr val="0033CC"/>
                </a:solidFill>
              </a:rPr>
              <a:t> Challenge</a:t>
            </a:r>
            <a:endParaRPr lang="en-US" sz="1800" dirty="0">
              <a:solidFill>
                <a:srgbClr val="0033CC"/>
              </a:solidFill>
            </a:endParaRPr>
          </a:p>
          <a:p>
            <a:r>
              <a:rPr lang="en-US" sz="1800" b="1" u="sng" dirty="0">
                <a:solidFill>
                  <a:srgbClr val="0033CC"/>
                </a:solidFill>
              </a:rPr>
              <a:t>Stockholm Junior Water Prize</a:t>
            </a:r>
            <a:endParaRPr lang="en-US" sz="1800" dirty="0">
              <a:solidFill>
                <a:srgbClr val="0033CC"/>
              </a:solidFill>
            </a:endParaRPr>
          </a:p>
          <a:p>
            <a:endParaRPr lang="en-US" sz="18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0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Archimedes Initiative;</a:t>
            </a:r>
            <a:br>
              <a:rPr lang="en-US" sz="3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www.archimedesinitiative.org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Free, online video archive</a:t>
            </a:r>
          </a:p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addressing their peers</a:t>
            </a:r>
          </a:p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Recorded at county, state science fairs and ISEF</a:t>
            </a:r>
          </a:p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themed videos of high school students information, insight, inspiration, and personal experiences</a:t>
            </a:r>
          </a:p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Project video series – individuals discuss research</a:t>
            </a:r>
          </a:p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Topic Video series  - several students discuss the same topic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66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twitter logo"/>
          <p:cNvSpPr>
            <a:spLocks noChangeAspect="1" noChangeArrowheads="1"/>
          </p:cNvSpPr>
          <p:nvPr/>
        </p:nvSpPr>
        <p:spPr bwMode="auto">
          <a:xfrm>
            <a:off x="0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4" descr="Image result for twitter logo"/>
          <p:cNvSpPr>
            <a:spLocks noChangeAspect="1" noChangeArrowheads="1"/>
          </p:cNvSpPr>
          <p:nvPr/>
        </p:nvSpPr>
        <p:spPr bwMode="auto">
          <a:xfrm>
            <a:off x="152400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4" name="Picture 6" descr="Image result for twitter log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71500"/>
            <a:ext cx="7454348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2743201"/>
            <a:ext cx="739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prstClr val="black"/>
                </a:solidFill>
              </a:rPr>
              <a:t>#FloridaSSEF</a:t>
            </a:r>
            <a:endParaRPr lang="en-US" sz="8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6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068" y="0"/>
            <a:ext cx="932259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556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SCIENCE FAIR TIMELINE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Page 3:  July/August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Page 4: September/October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Page 5: November/December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Page 6: January/February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Page 7: March/April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Page 8: May/June</a:t>
            </a:r>
            <a:endParaRPr lang="en-US" b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596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RSEF DIRECTOR</a:t>
            </a:r>
            <a:endParaRPr lang="en-US" b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Ensures proper management of the science fair</a:t>
            </a: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Ensures that all fair programs and activities are adequately and appropriately planned, supervised, resourced, and staffed with qualified personnel/volunteers</a:t>
            </a: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Undertakes long range and strategic planning to accomplish the fair’s mission and goals</a:t>
            </a: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Maintains appropriate relations with fair’s staff, volunteers, members of the community of stakeholders – schools, school system, teachers, students, parents,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Maintains documentation of all the operational processes of the fair</a:t>
            </a: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…………and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50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orlandoespinosa.files.wordpress.com/2011/02/leader-characteristics-orlando-espinosa.pn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48702"/>
            <a:ext cx="6242957" cy="3450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76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</TotalTime>
  <Words>1812</Words>
  <Application>Microsoft Office PowerPoint</Application>
  <PresentationFormat>On-screen Show (16:9)</PresentationFormat>
  <Paragraphs>302</Paragraphs>
  <Slides>54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Office Theme</vt:lpstr>
      <vt:lpstr>Integral</vt:lpstr>
      <vt:lpstr> </vt:lpstr>
      <vt:lpstr>PowerPoint Presentation</vt:lpstr>
      <vt:lpstr>PowerPoint Presentation</vt:lpstr>
      <vt:lpstr>INTRODUCTIONS</vt:lpstr>
      <vt:lpstr>SETTING UP A LOG BOOK</vt:lpstr>
      <vt:lpstr>PowerPoint Presentation</vt:lpstr>
      <vt:lpstr>SCIENCE FAIR TIMELINE</vt:lpstr>
      <vt:lpstr>RSEF DIRECTOR</vt:lpstr>
      <vt:lpstr>PowerPoint Presentation</vt:lpstr>
      <vt:lpstr>Rules &amp; Guidelines for  Science Research</vt:lpstr>
      <vt:lpstr>Ethics and Science Research</vt:lpstr>
      <vt:lpstr>PowerPoint Presentation</vt:lpstr>
      <vt:lpstr>Responsibilities of the  Scientific Review Committee(SRC)</vt:lpstr>
      <vt:lpstr>Responsibilities of the  Institutional Review Board (IRB)</vt:lpstr>
      <vt:lpstr>PowerPoint Presentation</vt:lpstr>
      <vt:lpstr>PowerPoint Presentation</vt:lpstr>
      <vt:lpstr>Visualizing your data effectively</vt:lpstr>
      <vt:lpstr>PowerPoint Presentation</vt:lpstr>
      <vt:lpstr>PowerPoint Presentation</vt:lpstr>
      <vt:lpstr>How can we excite and support  students to participate in research?</vt:lpstr>
      <vt:lpstr>Promoting Positive Attitudes  Towards Science Research</vt:lpstr>
      <vt:lpstr>Student Motivation –  Reasons to do Science Research</vt:lpstr>
      <vt:lpstr>Participant Reflections on  Science Fair Experiences…Jeffrey I. Seeman</vt:lpstr>
      <vt:lpstr>PowerPoint Presentation</vt:lpstr>
      <vt:lpstr>PowerPoint Presentation</vt:lpstr>
      <vt:lpstr>List and describe the function(S)  of your RSEF committees</vt:lpstr>
      <vt:lpstr>List the Operational Expenses  Involved with your RSEF</vt:lpstr>
      <vt:lpstr>Marketing!</vt:lpstr>
      <vt:lpstr>Science Research: Eligibility for  STEM Competitions</vt:lpstr>
      <vt:lpstr>PowerPoint Presentation</vt:lpstr>
      <vt:lpstr>PowerPoint Presentation</vt:lpstr>
      <vt:lpstr>Get Your Local  Community Involved</vt:lpstr>
      <vt:lpstr>Get your parents involved</vt:lpstr>
      <vt:lpstr>How Can We Empower Educators  To Maximize Authentic  Science Learning ? </vt:lpstr>
      <vt:lpstr>PowerPoint Presentation</vt:lpstr>
      <vt:lpstr>PowerPoint Presentation</vt:lpstr>
      <vt:lpstr>PowerPoint Presentation</vt:lpstr>
      <vt:lpstr> FCAT Science 2.0 2015  Content Focus Report </vt:lpstr>
      <vt:lpstr>  Biology EOC 2015  Content Focus Report </vt:lpstr>
      <vt:lpstr> SC.912.N.1.1    </vt:lpstr>
      <vt:lpstr> What  Opportunities  Do You See for… </vt:lpstr>
      <vt:lpstr> Brevard’s Teacher Evaluation  Rubric Elements: </vt:lpstr>
      <vt:lpstr> What Does Science Research  Support Look Like? </vt:lpstr>
      <vt:lpstr>What types of support  are needed?</vt:lpstr>
      <vt:lpstr>Rules &amp; Responsibilities  of the Student</vt:lpstr>
      <vt:lpstr>Rules &amp; Responsibilities  of the Adult Sponsor</vt:lpstr>
      <vt:lpstr>Rules &amp; Responsibilities  of the Qualified Scientist</vt:lpstr>
      <vt:lpstr>Rules &amp; Responsibilities  of the Designated Supervisor</vt:lpstr>
      <vt:lpstr>Responsibilities of the  Scientific Review Committee(SRC</vt:lpstr>
      <vt:lpstr>Affiliated Competitions</vt:lpstr>
      <vt:lpstr>Research Categories</vt:lpstr>
      <vt:lpstr>Other Competitions</vt:lpstr>
      <vt:lpstr> The Archimedes Initiative; www.archimedesinitiative.org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Reginald Parks Jr.</dc:creator>
  <cp:lastModifiedBy>temp</cp:lastModifiedBy>
  <cp:revision>32</cp:revision>
  <dcterms:created xsi:type="dcterms:W3CDTF">2016-10-07T17:59:59Z</dcterms:created>
  <dcterms:modified xsi:type="dcterms:W3CDTF">2017-08-22T14:31:00Z</dcterms:modified>
</cp:coreProperties>
</file>