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  <p:sldMasterId id="2147483961" r:id="rId2"/>
  </p:sldMasterIdLst>
  <p:notesMasterIdLst>
    <p:notesMasterId r:id="rId71"/>
  </p:notesMasterIdLst>
  <p:sldIdLst>
    <p:sldId id="376" r:id="rId3"/>
    <p:sldId id="293" r:id="rId4"/>
    <p:sldId id="268" r:id="rId5"/>
    <p:sldId id="361" r:id="rId6"/>
    <p:sldId id="371" r:id="rId7"/>
    <p:sldId id="270" r:id="rId8"/>
    <p:sldId id="271" r:id="rId9"/>
    <p:sldId id="272" r:id="rId10"/>
    <p:sldId id="370" r:id="rId11"/>
    <p:sldId id="273" r:id="rId12"/>
    <p:sldId id="359" r:id="rId13"/>
    <p:sldId id="336" r:id="rId14"/>
    <p:sldId id="373" r:id="rId15"/>
    <p:sldId id="363" r:id="rId16"/>
    <p:sldId id="338" r:id="rId17"/>
    <p:sldId id="330" r:id="rId18"/>
    <p:sldId id="339" r:id="rId19"/>
    <p:sldId id="288" r:id="rId20"/>
    <p:sldId id="340" r:id="rId21"/>
    <p:sldId id="377" r:id="rId22"/>
    <p:sldId id="327" r:id="rId23"/>
    <p:sldId id="350" r:id="rId24"/>
    <p:sldId id="367" r:id="rId25"/>
    <p:sldId id="277" r:id="rId26"/>
    <p:sldId id="368" r:id="rId27"/>
    <p:sldId id="366" r:id="rId28"/>
    <p:sldId id="279" r:id="rId29"/>
    <p:sldId id="372" r:id="rId30"/>
    <p:sldId id="378" r:id="rId31"/>
    <p:sldId id="341" r:id="rId32"/>
    <p:sldId id="364" r:id="rId33"/>
    <p:sldId id="360" r:id="rId34"/>
    <p:sldId id="379" r:id="rId35"/>
    <p:sldId id="331" r:id="rId36"/>
    <p:sldId id="283" r:id="rId37"/>
    <p:sldId id="332" r:id="rId38"/>
    <p:sldId id="369" r:id="rId39"/>
    <p:sldId id="352" r:id="rId40"/>
    <p:sldId id="374" r:id="rId41"/>
    <p:sldId id="284" r:id="rId42"/>
    <p:sldId id="286" r:id="rId43"/>
    <p:sldId id="342" r:id="rId44"/>
    <p:sldId id="285" r:id="rId45"/>
    <p:sldId id="343" r:id="rId46"/>
    <p:sldId id="380" r:id="rId47"/>
    <p:sldId id="296" r:id="rId48"/>
    <p:sldId id="287" r:id="rId49"/>
    <p:sldId id="297" r:id="rId50"/>
    <p:sldId id="298" r:id="rId51"/>
    <p:sldId id="375" r:id="rId52"/>
    <p:sldId id="344" r:id="rId53"/>
    <p:sldId id="353" r:id="rId54"/>
    <p:sldId id="365" r:id="rId55"/>
    <p:sldId id="300" r:id="rId56"/>
    <p:sldId id="301" r:id="rId57"/>
    <p:sldId id="302" r:id="rId58"/>
    <p:sldId id="304" r:id="rId59"/>
    <p:sldId id="305" r:id="rId60"/>
    <p:sldId id="345" r:id="rId61"/>
    <p:sldId id="381" r:id="rId62"/>
    <p:sldId id="292" r:id="rId63"/>
    <p:sldId id="328" r:id="rId64"/>
    <p:sldId id="354" r:id="rId65"/>
    <p:sldId id="355" r:id="rId66"/>
    <p:sldId id="356" r:id="rId67"/>
    <p:sldId id="357" r:id="rId68"/>
    <p:sldId id="358" r:id="rId69"/>
    <p:sldId id="346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>
      <p:cViewPr>
        <p:scale>
          <a:sx n="65" d="100"/>
          <a:sy n="65" d="100"/>
        </p:scale>
        <p:origin x="-7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B411082-D93E-49BE-BAC4-7888370CB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763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A67F0F32-133A-4C3B-84F9-6508BF1CEBD0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521ABC8F-529B-4AC7-904F-3F9C03CFB1FD}" type="slidenum">
              <a:rPr lang="en-US" altLang="en-US">
                <a:latin typeface="Arial" charset="0"/>
              </a:rPr>
              <a:pPr/>
              <a:t>11</a:t>
            </a:fld>
            <a:endParaRPr lang="en-US" alt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A6023B2E-AC0E-44CA-A521-064A22235D4C}" type="slidenum">
              <a:rPr lang="en-US" altLang="en-US">
                <a:latin typeface="Arial" charset="0"/>
              </a:rPr>
              <a:pPr/>
              <a:t>12</a:t>
            </a:fld>
            <a:endParaRPr lang="en-US" alt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35AAE4A-601F-4F4B-A96A-01DBD51FC55A}" type="slidenum">
              <a:rPr lang="en-US" altLang="en-US">
                <a:latin typeface="Arial" charset="0"/>
              </a:rPr>
              <a:pPr/>
              <a:t>14</a:t>
            </a:fld>
            <a:endParaRPr lang="en-US" alt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D3A5D6E-494C-4B4A-998C-A9A6BF91CEB8}" type="slidenum">
              <a:rPr lang="en-US" altLang="en-US">
                <a:latin typeface="Arial" charset="0"/>
              </a:rPr>
              <a:pPr/>
              <a:t>15</a:t>
            </a:fld>
            <a:endParaRPr lang="en-US" altLang="en-US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F6E6D89-9B87-4E4A-8C67-4993ECDFA71A}" type="slidenum">
              <a:rPr lang="en-US" altLang="en-US">
                <a:latin typeface="Arial" charset="0"/>
              </a:rPr>
              <a:pPr/>
              <a:t>16</a:t>
            </a:fld>
            <a:endParaRPr lang="en-US" altLang="en-US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43B481D-CE37-4020-89F2-0C41B4DD1252}" type="slidenum">
              <a:rPr lang="en-US" altLang="en-US">
                <a:latin typeface="Arial" charset="0"/>
              </a:rPr>
              <a:pPr/>
              <a:t>17</a:t>
            </a:fld>
            <a:endParaRPr lang="en-US" altLang="en-U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A7E19307-DF1E-4789-9920-0FDD2E436933}" type="slidenum">
              <a:rPr lang="en-US" altLang="en-US">
                <a:latin typeface="Arial" charset="0"/>
              </a:rPr>
              <a:pPr/>
              <a:t>18</a:t>
            </a:fld>
            <a:endParaRPr lang="en-US" altLang="en-US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359FD8C-965A-433C-B236-1FFD63DF4187}" type="slidenum">
              <a:rPr lang="en-US" altLang="en-US">
                <a:latin typeface="Arial" charset="0"/>
              </a:rPr>
              <a:pPr/>
              <a:t>19</a:t>
            </a:fld>
            <a:endParaRPr lang="en-US" alt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97DEAB1-5CE6-488B-A954-EB11CB8FDB67}" type="slidenum">
              <a:rPr lang="en-US" altLang="en-US">
                <a:latin typeface="Arial" charset="0"/>
              </a:rPr>
              <a:pPr/>
              <a:t>20</a:t>
            </a:fld>
            <a:endParaRPr lang="en-US" altLang="en-US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50F9779-7FAD-4DBE-B5FC-24DDC1EB08CE}" type="slidenum">
              <a:rPr lang="en-US" altLang="en-US">
                <a:latin typeface="Arial" charset="0"/>
              </a:rPr>
              <a:pPr/>
              <a:t>21</a:t>
            </a:fld>
            <a:endParaRPr lang="en-US" alt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9D66020-2C5E-45BF-9790-29C6F38D88FD}" type="slidenum">
              <a:rPr lang="en-US" altLang="en-US">
                <a:latin typeface="Arial" charset="0"/>
              </a:rPr>
              <a:pPr/>
              <a:t>2</a:t>
            </a:fld>
            <a:endParaRPr lang="en-US" altLang="en-U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82EF548-8BFE-4261-BB55-9ACC36633342}" type="slidenum">
              <a:rPr lang="en-US" altLang="en-US">
                <a:latin typeface="Arial" charset="0"/>
              </a:rPr>
              <a:pPr/>
              <a:t>22</a:t>
            </a:fld>
            <a:endParaRPr lang="en-US" altLang="en-US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A9A25D6-9FAB-4100-9FB0-CFFA8A792E2E}" type="slidenum">
              <a:rPr lang="en-US" altLang="en-US">
                <a:latin typeface="Arial" charset="0"/>
              </a:rPr>
              <a:pPr/>
              <a:t>23</a:t>
            </a:fld>
            <a:endParaRPr lang="en-US" alt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A7B106E9-8D19-4C33-A33F-C72264185314}" type="slidenum">
              <a:rPr lang="en-US" altLang="en-US">
                <a:latin typeface="Arial" charset="0"/>
              </a:rPr>
              <a:pPr/>
              <a:t>24</a:t>
            </a:fld>
            <a:endParaRPr lang="en-US" altLang="en-US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7745FDB-2407-48B7-82A3-ABDB5DEDD898}" type="slidenum">
              <a:rPr lang="en-US" altLang="en-US">
                <a:latin typeface="Arial" charset="0"/>
              </a:rPr>
              <a:pPr/>
              <a:t>25</a:t>
            </a:fld>
            <a:endParaRPr lang="en-US" altLang="en-US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0EAEAF3-8AAD-4990-94E3-D8196345C3F2}" type="slidenum">
              <a:rPr lang="en-US" altLang="en-US">
                <a:latin typeface="Arial" charset="0"/>
              </a:rPr>
              <a:pPr/>
              <a:t>26</a:t>
            </a:fld>
            <a:endParaRPr lang="en-US" altLang="en-US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221D5F45-05C4-45B8-81D1-76074F11FE20}" type="slidenum">
              <a:rPr lang="en-US" altLang="en-US">
                <a:latin typeface="Arial" charset="0"/>
              </a:rPr>
              <a:pPr/>
              <a:t>27</a:t>
            </a:fld>
            <a:endParaRPr lang="en-US" altLang="en-US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CC8694E-3F0F-4922-954C-12DCF4E31EB2}" type="slidenum">
              <a:rPr lang="en-US" altLang="en-US">
                <a:latin typeface="Arial" charset="0"/>
              </a:rPr>
              <a:pPr/>
              <a:t>28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EA0CE53-4324-4FAC-A363-D28464A4F386}" type="slidenum">
              <a:rPr lang="en-US" altLang="en-US">
                <a:latin typeface="Arial" charset="0"/>
              </a:rPr>
              <a:pPr/>
              <a:t>29</a:t>
            </a:fld>
            <a:endParaRPr lang="en-US" altLang="en-US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54EFBED-1AF5-4C21-A9F5-8EE7C923C91F}" type="slidenum">
              <a:rPr lang="en-US" altLang="en-US">
                <a:latin typeface="Arial" charset="0"/>
              </a:rPr>
              <a:pPr/>
              <a:t>30</a:t>
            </a:fld>
            <a:endParaRPr lang="en-US" altLang="en-US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45D8835-8828-462F-9E13-2A0A400C6166}" type="slidenum">
              <a:rPr lang="en-US" altLang="en-US">
                <a:latin typeface="Arial" charset="0"/>
              </a:rPr>
              <a:pPr/>
              <a:t>31</a:t>
            </a:fld>
            <a:endParaRPr lang="en-US" altLang="en-US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E5F087D-EEB9-4FAA-A98D-EC9EC92EA474}" type="slidenum">
              <a:rPr lang="en-US" altLang="en-US">
                <a:latin typeface="Arial" charset="0"/>
              </a:rPr>
              <a:pPr/>
              <a:t>3</a:t>
            </a:fld>
            <a:endParaRPr lang="en-US" altLang="en-US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EA4298D-C078-4C72-A675-04F083D3B8D2}" type="slidenum">
              <a:rPr lang="en-US" altLang="en-US">
                <a:latin typeface="Arial" charset="0"/>
              </a:rPr>
              <a:pPr/>
              <a:t>32</a:t>
            </a:fld>
            <a:endParaRPr lang="en-US" altLang="en-US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563DFC9-F812-4D92-8468-570B3F50BDDB}" type="slidenum">
              <a:rPr lang="en-US" altLang="en-US">
                <a:latin typeface="Arial" charset="0"/>
              </a:rPr>
              <a:pPr/>
              <a:t>33</a:t>
            </a:fld>
            <a:endParaRPr lang="en-US" altLang="en-US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CC64301-7D5B-42AC-84C1-AC1C4A5D05A5}" type="slidenum">
              <a:rPr lang="en-US" altLang="en-US">
                <a:latin typeface="Arial" charset="0"/>
              </a:rPr>
              <a:pPr/>
              <a:t>34</a:t>
            </a:fld>
            <a:endParaRPr lang="en-US" altLang="en-US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AC43422F-70FB-4A40-BB21-A42026F3246D}" type="slidenum">
              <a:rPr lang="en-US" altLang="en-US">
                <a:latin typeface="Arial" charset="0"/>
              </a:rPr>
              <a:pPr/>
              <a:t>35</a:t>
            </a:fld>
            <a:endParaRPr lang="en-US" alt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6DFBAE9-B48C-4153-895B-BD6F11CA4A15}" type="slidenum">
              <a:rPr lang="en-US" altLang="en-US">
                <a:latin typeface="Arial" charset="0"/>
              </a:rPr>
              <a:pPr/>
              <a:t>36</a:t>
            </a:fld>
            <a:endParaRPr lang="en-US" altLang="en-US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AE425B61-7AD5-4600-A641-3B2A3E588617}" type="slidenum">
              <a:rPr lang="en-US" altLang="en-US">
                <a:latin typeface="Arial" charset="0"/>
              </a:rPr>
              <a:pPr/>
              <a:t>37</a:t>
            </a:fld>
            <a:endParaRPr lang="en-US" altLang="en-US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56C35963-59B3-4585-B8DA-5CDBE16775A5}" type="slidenum">
              <a:rPr lang="en-US" altLang="en-US">
                <a:latin typeface="Arial" charset="0"/>
              </a:rPr>
              <a:pPr/>
              <a:t>38</a:t>
            </a:fld>
            <a:endParaRPr lang="en-US" altLang="en-US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A88E23B-95E0-44BE-A848-138B0AF8481B}" type="slidenum">
              <a:rPr lang="en-US" altLang="en-US">
                <a:latin typeface="Arial" charset="0"/>
              </a:rPr>
              <a:pPr/>
              <a:t>40</a:t>
            </a:fld>
            <a:endParaRPr lang="en-US" altLang="en-US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400B348-25B0-4797-9E65-7C0F2D154413}" type="slidenum">
              <a:rPr lang="en-US" altLang="en-US">
                <a:latin typeface="Arial" charset="0"/>
              </a:rPr>
              <a:pPr/>
              <a:t>41</a:t>
            </a:fld>
            <a:endParaRPr lang="en-US" altLang="en-US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56E726A-68CF-414C-98F0-9BC8CF2F1A5C}" type="slidenum">
              <a:rPr lang="en-US" altLang="en-US">
                <a:latin typeface="Arial" charset="0"/>
              </a:rPr>
              <a:pPr/>
              <a:t>42</a:t>
            </a:fld>
            <a:endParaRPr lang="en-US" altLang="en-US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2E354374-E26C-442F-85D6-3F11F170064C}" type="slidenum">
              <a:rPr lang="en-US" altLang="en-US">
                <a:latin typeface="Arial" charset="0"/>
              </a:rPr>
              <a:pPr/>
              <a:t>4</a:t>
            </a:fld>
            <a:endParaRPr lang="en-US" altLang="en-US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3C783EAC-410A-49CF-8F5F-D53F24A3691A}" type="slidenum">
              <a:rPr lang="en-US" altLang="en-US">
                <a:latin typeface="Arial" charset="0"/>
              </a:rPr>
              <a:pPr/>
              <a:t>43</a:t>
            </a:fld>
            <a:endParaRPr lang="en-US" altLang="en-US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B22B0FF-8CE2-4BD8-A458-2C10BF1EC9CF}" type="slidenum">
              <a:rPr lang="en-US" altLang="en-US">
                <a:latin typeface="Arial" charset="0"/>
              </a:rPr>
              <a:pPr/>
              <a:t>44</a:t>
            </a:fld>
            <a:endParaRPr lang="en-US" altLang="en-US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241E653-FF9C-4B94-BA00-242C1F968286}" type="slidenum">
              <a:rPr lang="en-US" altLang="en-US">
                <a:latin typeface="Arial" charset="0"/>
              </a:rPr>
              <a:pPr/>
              <a:t>45</a:t>
            </a:fld>
            <a:endParaRPr lang="en-US" altLang="en-US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DFDB318-036F-4985-922D-1ED92AC6DD3C}" type="slidenum">
              <a:rPr lang="en-US" altLang="en-US">
                <a:latin typeface="Arial" charset="0"/>
              </a:rPr>
              <a:pPr/>
              <a:t>46</a:t>
            </a:fld>
            <a:endParaRPr lang="en-US" altLang="en-US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AC2CFA4E-E956-4FCD-8AF9-56DC44606445}" type="slidenum">
              <a:rPr lang="en-US" altLang="en-US">
                <a:latin typeface="Arial" charset="0"/>
              </a:rPr>
              <a:pPr/>
              <a:t>47</a:t>
            </a:fld>
            <a:endParaRPr lang="en-US" altLang="en-US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78C2229-3778-4C6D-A77C-FC644795BE5D}" type="slidenum">
              <a:rPr lang="en-US" altLang="en-US">
                <a:latin typeface="Arial" charset="0"/>
              </a:rPr>
              <a:pPr/>
              <a:t>48</a:t>
            </a:fld>
            <a:endParaRPr lang="en-US" altLang="en-US">
              <a:latin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A42A4E28-175A-4149-AD51-AF57548A0446}" type="slidenum">
              <a:rPr lang="en-US" altLang="en-US">
                <a:latin typeface="Arial" charset="0"/>
              </a:rPr>
              <a:pPr/>
              <a:t>49</a:t>
            </a:fld>
            <a:endParaRPr lang="en-US" altLang="en-US"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FF905AB-D488-406B-8543-724AD1991E8B}" type="slidenum">
              <a:rPr lang="en-US" altLang="en-US">
                <a:latin typeface="Arial" charset="0"/>
              </a:rPr>
              <a:pPr/>
              <a:t>51</a:t>
            </a:fld>
            <a:endParaRPr lang="en-US" altLang="en-US">
              <a:latin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DB07A56-8F56-4C15-95AA-03D389D0F5D1}" type="slidenum">
              <a:rPr lang="en-US" altLang="en-US">
                <a:latin typeface="Arial" charset="0"/>
              </a:rPr>
              <a:pPr/>
              <a:t>52</a:t>
            </a:fld>
            <a:endParaRPr lang="en-US" altLang="en-US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167A521-D685-45A0-9509-8383D8545641}" type="slidenum">
              <a:rPr lang="en-US" altLang="en-US">
                <a:latin typeface="Arial" charset="0"/>
              </a:rPr>
              <a:pPr/>
              <a:t>53</a:t>
            </a:fld>
            <a:endParaRPr lang="en-US" alt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E3A0516-1FDE-4567-A656-432FEFACBC8A}" type="slidenum">
              <a:rPr lang="en-US" altLang="en-US">
                <a:latin typeface="Arial" charset="0"/>
              </a:rPr>
              <a:pPr/>
              <a:t>6</a:t>
            </a:fld>
            <a:endParaRPr lang="en-US" altLang="en-U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553A4FD-9968-4351-B248-20B2D677830B}" type="slidenum">
              <a:rPr lang="en-US" altLang="en-US">
                <a:latin typeface="Arial" charset="0"/>
              </a:rPr>
              <a:pPr/>
              <a:t>54</a:t>
            </a:fld>
            <a:endParaRPr lang="en-US" altLang="en-US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13EBEFB-F886-42E2-96C3-68ABAC727ECF}" type="slidenum">
              <a:rPr lang="en-US" altLang="en-US">
                <a:latin typeface="Arial" charset="0"/>
              </a:rPr>
              <a:pPr/>
              <a:t>55</a:t>
            </a:fld>
            <a:endParaRPr lang="en-US" altLang="en-US"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4461992-140F-4D65-ADC1-D1A43249572B}" type="slidenum">
              <a:rPr lang="en-US" altLang="en-US">
                <a:latin typeface="Arial" charset="0"/>
              </a:rPr>
              <a:pPr/>
              <a:t>56</a:t>
            </a:fld>
            <a:endParaRPr lang="en-US" altLang="en-US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52A9EC3-BE9D-49B5-BCAB-6363197AD17E}" type="slidenum">
              <a:rPr lang="en-US" altLang="en-US">
                <a:latin typeface="Arial" charset="0"/>
              </a:rPr>
              <a:pPr/>
              <a:t>57</a:t>
            </a:fld>
            <a:endParaRPr lang="en-US" altLang="en-US"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332013A-1838-4375-BD89-430FC8AA5245}" type="slidenum">
              <a:rPr lang="en-US" altLang="en-US">
                <a:latin typeface="Arial" charset="0"/>
              </a:rPr>
              <a:pPr/>
              <a:t>58</a:t>
            </a:fld>
            <a:endParaRPr lang="en-US" altLang="en-US"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C5047DF-2085-4B82-B004-3C088767D255}" type="slidenum">
              <a:rPr lang="en-US" altLang="en-US">
                <a:latin typeface="Arial" charset="0"/>
              </a:rPr>
              <a:pPr/>
              <a:t>59</a:t>
            </a:fld>
            <a:endParaRPr lang="en-US" altLang="en-US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F780B85-A27F-437F-8D6D-56A6DF0BC927}" type="slidenum">
              <a:rPr lang="en-US" altLang="en-US">
                <a:latin typeface="Arial" charset="0"/>
              </a:rPr>
              <a:pPr/>
              <a:t>60</a:t>
            </a:fld>
            <a:endParaRPr lang="en-US" altLang="en-US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573C0D86-E192-4198-BA80-3AB25CA95956}" type="slidenum">
              <a:rPr lang="en-US" altLang="en-US">
                <a:latin typeface="Arial" charset="0"/>
              </a:rPr>
              <a:pPr/>
              <a:t>61</a:t>
            </a:fld>
            <a:endParaRPr lang="en-US" altLang="en-US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16BE665-AC89-4694-A0BF-5E9E061C21D0}" type="slidenum">
              <a:rPr lang="en-US" altLang="en-US">
                <a:latin typeface="Arial" charset="0"/>
              </a:rPr>
              <a:pPr/>
              <a:t>62</a:t>
            </a:fld>
            <a:endParaRPr lang="en-US" altLang="en-US">
              <a:latin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C249B46-CFA0-4F31-8CBA-31F64092F5CF}" type="slidenum">
              <a:rPr lang="en-US" altLang="en-US">
                <a:latin typeface="Arial" charset="0"/>
              </a:rPr>
              <a:pPr/>
              <a:t>63</a:t>
            </a:fld>
            <a:endParaRPr lang="en-US" altLang="en-US"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65F0C4A-214D-4927-BBA6-FD8280E24D70}" type="slidenum">
              <a:rPr lang="en-US" altLang="en-US">
                <a:latin typeface="Arial" charset="0"/>
              </a:rPr>
              <a:pPr/>
              <a:t>7</a:t>
            </a:fld>
            <a:endParaRPr lang="en-US" alt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221AC16E-3897-46F0-8669-BCC7433A798D}" type="slidenum">
              <a:rPr lang="en-US" altLang="en-US">
                <a:latin typeface="Arial" charset="0"/>
              </a:rPr>
              <a:pPr/>
              <a:t>64</a:t>
            </a:fld>
            <a:endParaRPr lang="en-US" altLang="en-US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161A558-8403-41A1-8E6B-8EFDDC671EA1}" type="slidenum">
              <a:rPr lang="en-US" altLang="en-US">
                <a:latin typeface="Arial" charset="0"/>
              </a:rPr>
              <a:pPr/>
              <a:t>65</a:t>
            </a:fld>
            <a:endParaRPr lang="en-US" altLang="en-US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29BC720D-3326-40AE-B088-3F844AD392AF}" type="slidenum">
              <a:rPr lang="en-US" altLang="en-US">
                <a:latin typeface="Arial" charset="0"/>
              </a:rPr>
              <a:pPr/>
              <a:t>66</a:t>
            </a:fld>
            <a:endParaRPr lang="en-US" altLang="en-US"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5F0FDEC0-BC94-462A-A9F6-86AA96CF121A}" type="slidenum">
              <a:rPr lang="en-US" altLang="en-US">
                <a:latin typeface="Arial" charset="0"/>
              </a:rPr>
              <a:pPr/>
              <a:t>67</a:t>
            </a:fld>
            <a:endParaRPr lang="en-US" altLang="en-US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DE27C90-9727-4305-AD5A-702E92D8BB52}" type="slidenum">
              <a:rPr lang="en-US" altLang="en-US">
                <a:latin typeface="Arial" charset="0"/>
              </a:rPr>
              <a:pPr/>
              <a:t>68</a:t>
            </a:fld>
            <a:endParaRPr lang="en-US" altLang="en-US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1C1FCF3-043C-44A7-B098-4696E0F4D197}" type="slidenum">
              <a:rPr lang="en-US" altLang="en-US">
                <a:latin typeface="Arial" charset="0"/>
              </a:rPr>
              <a:pPr/>
              <a:t>8</a:t>
            </a:fld>
            <a:endParaRPr lang="en-US" alt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80C345A-9A9A-472F-A5B3-2A484629A18C}" type="slidenum">
              <a:rPr lang="en-US" altLang="en-US">
                <a:latin typeface="Arial" charset="0"/>
              </a:rPr>
              <a:pPr/>
              <a:t>9</a:t>
            </a:fld>
            <a:endParaRPr lang="en-US" altLang="en-US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208F4CBA-A15D-4EC9-B822-F08C0D2CC65C}" type="slidenum">
              <a:rPr lang="en-US" altLang="en-US">
                <a:latin typeface="Arial" charset="0"/>
              </a:rPr>
              <a:pPr/>
              <a:t>10</a:t>
            </a:fld>
            <a:endParaRPr lang="en-US" altLang="en-US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1295400" y="3429000"/>
            <a:ext cx="6553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2389B-6CDD-4DF0-8BD6-A1AFE6951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25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DC0A1-49F5-4ADD-BC85-87840E5E4E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10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1E705-5DC3-4BB9-8CF7-6F43CF7CC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86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FBDDCD-E868-411A-8AC2-E0B6AC7D40AA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eaLnBrk="0" hangingPunct="0">
              <a:defRPr/>
            </a:lvl1pPr>
          </a:lstStyle>
          <a:p>
            <a:fld id="{01918824-189B-4F8D-9D24-1AE3E3F90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8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FB7238-167D-4479-B3EA-77C1592FABCB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FB4DDDA-5E1A-4638-962D-576F20F1C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141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1804A6-3A87-4B1E-AACC-AFE48872C5C5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8D01A41-A8AF-4681-85FE-0CD9564E3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0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55CE5D-765F-4F84-BF14-E401D3D7FFB2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4450AC0-F16A-45DB-B41E-CC7D498D21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671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1AB6EC-14E3-4C5E-94AA-DD2998D6F006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599B056-BE5F-4437-86B3-BF465F3F84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00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B83EDE-1862-4CA5-ABA6-77261C166234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BB3EA64-C636-40F5-A1E4-4043C11B8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170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FA775D-F289-4157-A323-C4DD428EBD33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2473139-E599-4EC9-A76C-C0B247937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598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01EA0D-A588-4FD5-A221-2304E6770831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930B5EF-9F80-4112-AEC5-C49E6644E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4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BE488-DF4F-4A99-ACE4-091D2E78E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085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F6177C-1153-4893-9A1B-E13BE776E4FA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B8AC1DF-69FD-409D-BA19-F0064246D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852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209779-1E93-4637-80E6-F84524E381E4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027555-FC57-408A-88EE-C6588B422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866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DCC359-B50C-4AF7-A807-BC7BB1AE3215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4FCF1C7-2ED0-4B6B-B8E6-40618A1E6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98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9265C-A384-4AE2-A4C6-BAA03D364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18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FB6E6-705D-40E5-BA55-BB12EFFDC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84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248C4-4E0F-4FB1-A181-8C403A737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51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2AF04-F6DC-4427-9533-3057406A6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98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88238-CD5A-4D53-B34C-B11E348AC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6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56B5-63AA-4708-BE9F-B65FAECD0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66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6046F05-D36E-4DF5-8A2D-C6E5EFF07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81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15E238AC-F088-4620-A66D-F03FFC781AF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4" name="Picture 13" descr="Intel ISEF_i_4c 2014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64188"/>
            <a:ext cx="9906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6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06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9DD9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6EDB7-E854-404C-BFB7-56924037A7E0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9DD9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Georgia" pitchFamily="18" charset="0"/>
              </a:defRPr>
            </a:lvl1pPr>
          </a:lstStyle>
          <a:p>
            <a:fld id="{CF1F2EEE-AA7B-4019-8498-DA7B7CBC64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cc.org/" TargetMode="External"/><Relationship Id="rId2" Type="http://schemas.openxmlformats.org/officeDocument/2006/relationships/hyperlink" Target="http://www.absa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609600"/>
            <a:ext cx="5483225" cy="38322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lumMod val="75000"/>
                  </a:schemeClr>
                </a:solidFill>
                <a:latin typeface="Intel Clear" panose="020B0604020203020204" pitchFamily="34" charset="0"/>
              </a:rPr>
              <a:t>INTEL INTERNATIONAL SCIENCE AND ENGINEERING FAIR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723900" y="4914900"/>
            <a:ext cx="4343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4400">
                <a:latin typeface="Intel Clear" pitchFamily="34" charset="0"/>
              </a:rPr>
              <a:t>2016 Rules and Guidelines</a:t>
            </a:r>
          </a:p>
        </p:txBody>
      </p:sp>
      <p:pic>
        <p:nvPicPr>
          <p:cNvPr id="174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676400"/>
            <a:ext cx="32226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6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305800" cy="1828800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70C0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Intel Clear" panose="020B0604020203020204" pitchFamily="34" charset="0"/>
              </a:rPr>
              <a:t>Forms </a:t>
            </a:r>
            <a:r>
              <a:rPr lang="en-US" sz="4800" b="1" dirty="0" smtClean="0">
                <a:solidFill>
                  <a:srgbClr val="0070C0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Intel Clear" panose="020B0604020203020204" pitchFamily="34" charset="0"/>
              </a:rPr>
              <a:t>Required </a:t>
            </a:r>
            <a:r>
              <a:rPr lang="en-US" sz="4800" b="1" dirty="0">
                <a:solidFill>
                  <a:srgbClr val="0070C0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Intel Clear" panose="020B0604020203020204" pitchFamily="34" charset="0"/>
              </a:rPr>
              <a:t>for all </a:t>
            </a:r>
            <a:r>
              <a:rPr lang="en-US" sz="4800" b="1" dirty="0" smtClean="0">
                <a:solidFill>
                  <a:srgbClr val="0070C0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Intel Clear" panose="020B0604020203020204" pitchFamily="34" charset="0"/>
              </a:rPr>
              <a:t>Projects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laptop\Desktop\Jing Images\Form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8750"/>
            <a:ext cx="5181600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5791200"/>
            <a:ext cx="5410200" cy="963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43000" y="62484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C:\Users\laptop\Desktop\Jing Images\Form_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463"/>
            <a:ext cx="5181600" cy="662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2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 Research Plan/Project Summary</a:t>
            </a:r>
            <a:endParaRPr lang="en-US" sz="4200" b="1" dirty="0">
              <a:solidFill>
                <a:schemeClr val="accent3">
                  <a:lumMod val="75000"/>
                </a:schemeClr>
              </a:solidFill>
              <a:latin typeface="Intel Clear" panose="020B0604020203020204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467600" cy="41148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Required for all projects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Should incorporate all of the relevant topics listed in the Instructions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Should summarize what was actually done in the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C:\Users\laptop\Desktop\Jing Images\researchpl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4150"/>
            <a:ext cx="5181600" cy="65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:\Users\laptop\Desktop\Jing Images\Form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3200"/>
            <a:ext cx="51054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76400"/>
            <a:ext cx="7162800" cy="36576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Studies conducted at a research institution, industrial setting or any work site other than home, school or field require Form 1C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:\Users\laptop\Desktop\Jing Images\Form1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9375"/>
            <a:ext cx="52578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5029200"/>
            <a:ext cx="5181600" cy="1784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24000" y="58674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229600" cy="1447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Continuation/Research </a:t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Progression Studies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2590800"/>
            <a:ext cx="7696200" cy="3017838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Current project based on prior research in the same field of study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Longitudinal studies are permitted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Multi-year study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Studies time-based change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Require Form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C:\Users\laptop\Desktop\Jing Images\Form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4775"/>
            <a:ext cx="52578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28600"/>
            <a:ext cx="80772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Adult Roles and </a:t>
            </a:r>
            <a:r>
              <a:rPr lang="en-US" altLang="en-US" sz="4000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</a:t>
            </a:r>
            <a: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esponsibilities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11238" y="2209800"/>
            <a:ext cx="7237412" cy="41148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Adult Sponsor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Qualified Scientist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Designated Supervisor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Institutional Review Board (IRB)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Scientific Review Committee (SRC)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305800" cy="1828800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600" b="1" dirty="0" smtClean="0">
                <a:solidFill>
                  <a:srgbClr val="0070C0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Intel Clear" panose="020B0604020203020204" pitchFamily="34" charset="0"/>
              </a:rPr>
              <a:t>Human Participants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458200" cy="781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What are Human 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P</a:t>
            </a:r>
            <a:r>
              <a:rPr lang="en-US" sz="38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articipant 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S</a:t>
            </a:r>
            <a:r>
              <a:rPr lang="en-US" sz="38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tudies?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7543800" cy="4114800"/>
          </a:xfrm>
        </p:spPr>
        <p:txBody>
          <a:bodyPr/>
          <a:lstStyle/>
          <a:p>
            <a:pPr marL="0" indent="0" eaLnBrk="1" hangingPunct="1"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Human participant studies involve living individuals where there is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endParaRPr lang="en-US" altLang="en-US" sz="2800" dirty="0" smtClean="0">
              <a:latin typeface="Intel Clear" panose="020B0604020203020204" pitchFamily="34" charset="0"/>
            </a:endParaRP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Intervention or interaction with participants</a:t>
            </a:r>
          </a:p>
          <a:p>
            <a:pPr algn="ctr" eaLnBrk="1" hangingPunct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3200" b="1" dirty="0" smtClean="0">
                <a:latin typeface="Intel Clear" panose="020B0604020203020204" pitchFamily="34" charset="0"/>
              </a:rPr>
              <a:t>and/or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Collection of identifiable private information</a:t>
            </a:r>
          </a:p>
          <a:p>
            <a:pPr lvl="3" eaLnBrk="1" hangingPunct="1">
              <a:buFont typeface="Wingdings" panose="05000000000000000000" pitchFamily="2" charset="2"/>
              <a:buNone/>
              <a:defRPr/>
            </a:pPr>
            <a:endParaRPr lang="en-US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00113"/>
            <a:ext cx="8534400" cy="18430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b="1" u="sng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Exempt</a:t>
            </a:r>
            <a: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 studies that do not require IRB review or human participant forms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20700" y="2819400"/>
            <a:ext cx="8089900" cy="41148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Testing of a student-designed invention or prototype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Student researcher is the </a:t>
            </a:r>
            <a:r>
              <a:rPr lang="en-US" altLang="en-US" b="1" dirty="0" smtClean="0">
                <a:latin typeface="Intel Clear" panose="020B0604020203020204" pitchFamily="34" charset="0"/>
              </a:rPr>
              <a:t>only one </a:t>
            </a:r>
            <a:r>
              <a:rPr lang="en-US" altLang="en-US" dirty="0" smtClean="0">
                <a:latin typeface="Intel Clear" panose="020B0604020203020204" pitchFamily="34" charset="0"/>
              </a:rPr>
              <a:t>doing the testing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No health hazards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No personal data collected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Feedback directly related to product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Studies using pre-existing, publicly available human data</a:t>
            </a:r>
          </a:p>
          <a:p>
            <a:pPr lvl="1" eaLnBrk="1" hangingPunct="1"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Additional Exempt </a:t>
            </a:r>
            <a:r>
              <a:rPr lang="en-US" altLang="en-US" sz="4000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S</a:t>
            </a:r>
            <a: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tudies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Behavioral observations in unrestricted public settings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No interaction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No manipulation of environment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No recording of any personal identifiers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Studies using certified de-identified/ anonymous data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839200" cy="9286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Human Participants</a:t>
            </a:r>
            <a:r>
              <a:rPr lang="en-US" altLang="en-US" sz="48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 </a:t>
            </a:r>
            <a:r>
              <a:rPr lang="en-US" altLang="en-US" sz="4800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</a:t>
            </a:r>
            <a:r>
              <a:rPr lang="en-US" altLang="en-US" sz="48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esearch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467600" cy="37338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The IRB must review and approve the research plan </a:t>
            </a:r>
            <a:r>
              <a:rPr lang="en-US" altLang="en-US" sz="2800" b="1" u="sng" dirty="0" smtClean="0">
                <a:latin typeface="Intel Clear" panose="020B0604020203020204" pitchFamily="34" charset="0"/>
              </a:rPr>
              <a:t>before</a:t>
            </a:r>
            <a:r>
              <a:rPr lang="en-US" altLang="en-US" sz="2800" u="sng" dirty="0" smtClean="0">
                <a:latin typeface="Intel Clear" panose="020B0604020203020204" pitchFamily="34" charset="0"/>
              </a:rPr>
              <a:t> </a:t>
            </a:r>
            <a:r>
              <a:rPr lang="en-US" altLang="en-US" sz="2800" dirty="0" smtClean="0">
                <a:latin typeface="Intel Clear" panose="020B0604020203020204" pitchFamily="34" charset="0"/>
              </a:rPr>
              <a:t>experimentation begins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Research participants 18 years of age or older must give </a:t>
            </a:r>
            <a:r>
              <a:rPr lang="en-US" altLang="en-US" sz="2800" b="1" dirty="0" smtClean="0">
                <a:latin typeface="Intel Clear" panose="020B0604020203020204" pitchFamily="34" charset="0"/>
              </a:rPr>
              <a:t>informed consent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Research participants under 18 must give </a:t>
            </a:r>
            <a:r>
              <a:rPr lang="en-US" altLang="en-US" sz="2800" b="1" dirty="0" smtClean="0">
                <a:latin typeface="Intel Clear" panose="020B0604020203020204" pitchFamily="34" charset="0"/>
              </a:rPr>
              <a:t>assent</a:t>
            </a:r>
            <a:r>
              <a:rPr lang="en-US" altLang="en-US" sz="2800" dirty="0" smtClean="0">
                <a:latin typeface="Intel Clear" panose="020B0604020203020204" pitchFamily="34" charset="0"/>
              </a:rPr>
              <a:t> and their parents may be required to give </a:t>
            </a:r>
            <a:r>
              <a:rPr lang="en-US" altLang="en-US" sz="2800" b="1" dirty="0" smtClean="0">
                <a:latin typeface="Intel Clear" panose="020B0604020203020204" pitchFamily="34" charset="0"/>
              </a:rPr>
              <a:t>written permission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305800" cy="754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8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Human Participants </a:t>
            </a:r>
            <a:r>
              <a:rPr lang="en-US" altLang="en-US" sz="3800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</a:t>
            </a:r>
            <a:r>
              <a:rPr lang="en-US" altLang="en-US" sz="38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esearch, cont’d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2286000"/>
            <a:ext cx="7467600" cy="38862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The IRB evaluates the project and determines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Risk level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Requirement for Qualified Scientist and/or Designated Supervisor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Requirement for written informed consent/assent/parental permission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5126038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Risk Evaluation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No more than minimal risk</a:t>
            </a:r>
          </a:p>
          <a:p>
            <a:pPr lvl="2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Intel Clear" panose="020B0604020203020204" pitchFamily="34" charset="0"/>
              </a:rPr>
              <a:t>Anticipated harm and discomfort not</a:t>
            </a:r>
          </a:p>
          <a:p>
            <a:pPr lvl="2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Intel Clear" panose="020B0604020203020204" pitchFamily="34" charset="0"/>
              </a:rPr>
              <a:t>greater than encountered in daily life</a:t>
            </a:r>
            <a:endParaRPr lang="en-US" altLang="en-US" dirty="0" smtClean="0">
              <a:latin typeface="Intel Clear" panose="020B0604020203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More than minimal risk</a:t>
            </a:r>
          </a:p>
          <a:p>
            <a:pPr lvl="2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Intel Clear" panose="020B0604020203020204" pitchFamily="34" charset="0"/>
              </a:rPr>
              <a:t>Anticipated harm or discomfort is</a:t>
            </a:r>
          </a:p>
          <a:p>
            <a:pPr lvl="2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Intel Clear" panose="020B0604020203020204" pitchFamily="34" charset="0"/>
              </a:rPr>
              <a:t>greater than encountered in daily life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More than minimal risk studies should require </a:t>
            </a:r>
            <a:r>
              <a:rPr lang="en-US" altLang="en-US" sz="2800" b="1" u="sng" dirty="0" smtClean="0">
                <a:latin typeface="Intel Clear" panose="020B0604020203020204" pitchFamily="34" charset="0"/>
              </a:rPr>
              <a:t>written</a:t>
            </a:r>
            <a:r>
              <a:rPr lang="en-US" altLang="en-US" sz="2800" dirty="0" smtClean="0">
                <a:latin typeface="Intel Clear" panose="020B0604020203020204" pitchFamily="34" charset="0"/>
              </a:rPr>
              <a:t> consent/assent and parental permission.  Final determination for this requirement made by the IRB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7793038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Types of Risk</a:t>
            </a:r>
            <a:endParaRPr lang="en-US" altLang="en-US" sz="4400" b="1" dirty="0" smtClean="0">
              <a:solidFill>
                <a:schemeClr val="accent3">
                  <a:lumMod val="75000"/>
                </a:schemeClr>
              </a:solidFill>
              <a:latin typeface="Intel Clear" panose="020B060402020302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42925" y="2133600"/>
            <a:ext cx="7467600" cy="45720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Physical risks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Exercise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Ingestion, tasting, smelling, application of substances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Exposure to potentially hazardous material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Psychological risks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Invasion of privacy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Participant is a member of an at-risk group</a:t>
            </a:r>
          </a:p>
          <a:p>
            <a:pPr lvl="1" eaLnBrk="1" hangingPunct="1">
              <a:defRPr/>
            </a:pP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Expedited Review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467600" cy="41148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IRB may elect to do an expedited (one member) review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Can only be used for projects where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Human participants test the functionality of a student-designed invention or prototype with no health of safety hazards and no personal data is collected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The student researcher is the only subject of the research that involves no more than minimal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305800" cy="3657600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600" b="1" dirty="0" smtClean="0">
                <a:solidFill>
                  <a:srgbClr val="0070C0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Intel Clear" panose="020B0604020203020204" pitchFamily="34" charset="0"/>
              </a:rPr>
              <a:t>IRB Decisions are Documented on Form 4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Adult Sponsor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Oversees project to make sure that student…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is informed of ISEF Rules and Guidelines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is aware of risks associated with project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is aware of forms required for project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is provided proper supervision during experimentation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if required, submits project to IRB or SRC</a:t>
            </a:r>
          </a:p>
          <a:p>
            <a:pPr marL="393700" lvl="1" indent="0" eaLnBrk="1" hangingPunct="1"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n-US" altLang="en-US" dirty="0" smtClean="0">
              <a:latin typeface="Intel Clear" panose="020B0604020203020204" pitchFamily="34" charset="0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Teacher usually serves as Adult Sponsor </a:t>
            </a:r>
          </a:p>
          <a:p>
            <a:pPr eaLnBrk="1" hangingPunct="1">
              <a:defRPr/>
            </a:pP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C:\Users\laptop\Desktop\Jing Images\Form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6050"/>
            <a:ext cx="5257800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4038600"/>
            <a:ext cx="52578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52600" y="54102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4937125" y="20891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391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If IRB determines that written informed consent/assent or parental permission is required, documentation is obtained on an “informed consent”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C:\Users\laptop\Desktop\Jing Images\cons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225"/>
            <a:ext cx="5326063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305800" cy="2057400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600" b="1" dirty="0" smtClean="0">
                <a:solidFill>
                  <a:srgbClr val="0070C0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Intel Clear" panose="020B0604020203020204" pitchFamily="34" charset="0"/>
              </a:rPr>
              <a:t>Vertebrate Animals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What is a Vertebrate </a:t>
            </a:r>
            <a:r>
              <a:rPr lang="en-US" altLang="en-US" sz="4800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A</a:t>
            </a:r>
            <a:r>
              <a:rPr lang="en-US" altLang="en-US" sz="48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nimal?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467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Live, nonhuman vertebrate mammalian embryos or fetuses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Bird and reptile eggs within 3 days of hatching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All other nonhuman vertebrates (including fish) at hatching or birth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Tadpoles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err="1" smtClean="0">
                <a:latin typeface="Intel Clear" panose="020B0604020203020204" pitchFamily="34" charset="0"/>
              </a:rPr>
              <a:t>Zebrafish</a:t>
            </a:r>
            <a:r>
              <a:rPr lang="en-US" altLang="en-US" sz="2800" dirty="0" smtClean="0">
                <a:latin typeface="Intel Clear" panose="020B0604020203020204" pitchFamily="34" charset="0"/>
              </a:rPr>
              <a:t> embryos 7 days (168 hours) </a:t>
            </a:r>
          </a:p>
          <a:p>
            <a:pPr marL="0" indent="0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en-US" sz="2800" dirty="0">
                <a:latin typeface="Intel Clear" panose="020B0604020203020204" pitchFamily="34" charset="0"/>
              </a:rPr>
              <a:t> </a:t>
            </a:r>
            <a:r>
              <a:rPr lang="en-US" altLang="en-US" sz="2800" dirty="0" smtClean="0">
                <a:latin typeface="Intel Clear" panose="020B0604020203020204" pitchFamily="34" charset="0"/>
              </a:rPr>
              <a:t>  post fertilization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Prohibited Studies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467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Induced toxicity studies involving known toxic substances that cause pain, distress or death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Behavioral experiments with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Conditioning using aversive stimuli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Mother/infant separation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Induced/learned helplessness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Studies of pain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Predator/vertebrate prey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229600" cy="198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No vertebrate animal deaths due to the experimental procedures are permitted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  <a:latin typeface="Intel Clear" panose="020B060402020302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984500"/>
            <a:ext cx="7467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Studies designed or anticipated to cause vertebrate animal death are prohibited.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Any deaths must be investigated by a qualified individual 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If death was the result of experimental procedure the study must be terminated and the study will not qualify for competition.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SRC Exemptions for Behavioral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Observations 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of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Animals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000" dirty="0" smtClean="0">
                <a:latin typeface="Intel Clear" panose="020B0604020203020204" pitchFamily="34" charset="0"/>
              </a:rPr>
              <a:t>There is no interaction with the animals 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3000" dirty="0" smtClean="0">
                <a:solidFill>
                  <a:schemeClr val="folHlink"/>
                </a:solidFill>
                <a:latin typeface="Intel Clear" panose="020B0604020203020204" pitchFamily="34" charset="0"/>
              </a:rPr>
              <a:t>			</a:t>
            </a:r>
            <a:r>
              <a:rPr lang="en-US" altLang="en-US" sz="3000" b="1" u="sng" dirty="0" smtClean="0">
                <a:latin typeface="Intel Clear" panose="020B0604020203020204" pitchFamily="34" charset="0"/>
              </a:rPr>
              <a:t>and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000" dirty="0" smtClean="0">
                <a:latin typeface="Intel Clear" panose="020B0604020203020204" pitchFamily="34" charset="0"/>
              </a:rPr>
              <a:t>There is no manipulation of the environment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3000" dirty="0" smtClean="0">
                <a:latin typeface="Intel Clear" panose="020B0604020203020204" pitchFamily="34" charset="0"/>
              </a:rPr>
              <a:t>			</a:t>
            </a:r>
            <a:r>
              <a:rPr lang="en-US" altLang="en-US" sz="3000" b="1" u="sng" dirty="0" smtClean="0">
                <a:latin typeface="Intel Clear" panose="020B0604020203020204" pitchFamily="34" charset="0"/>
              </a:rPr>
              <a:t>and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000" dirty="0" smtClean="0">
                <a:latin typeface="Intel Clear" panose="020B0604020203020204" pitchFamily="34" charset="0"/>
              </a:rPr>
              <a:t>All federal or state fish, game and wildlife regulations are followed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041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Research Sites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838200" y="2667000"/>
            <a:ext cx="6934200" cy="38100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600" dirty="0" smtClean="0">
                <a:latin typeface="Intel Clear" panose="020B0604020203020204" pitchFamily="34" charset="0"/>
              </a:rPr>
              <a:t>School/Home/Field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600" dirty="0" smtClean="0">
                <a:latin typeface="Intel Clear" panose="020B0604020203020204" pitchFamily="34" charset="0"/>
              </a:rPr>
              <a:t>Regulated Research Institution</a:t>
            </a:r>
            <a:r>
              <a:rPr lang="en-US" altLang="en-US" sz="2800" dirty="0" smtClean="0">
                <a:latin typeface="Intel Clear" panose="020B0604020203020204" pitchFamily="34" charset="0"/>
              </a:rPr>
              <a:t> (</a:t>
            </a:r>
            <a:r>
              <a:rPr lang="en-US" altLang="en-US" sz="2400" dirty="0" smtClean="0">
                <a:latin typeface="Intel Clear" panose="020B0604020203020204" pitchFamily="34" charset="0"/>
              </a:rPr>
              <a:t>must</a:t>
            </a:r>
            <a:r>
              <a:rPr lang="en-US" altLang="en-US" sz="2800" dirty="0" smtClean="0">
                <a:latin typeface="Intel Clear" panose="020B0604020203020204" pitchFamily="34" charset="0"/>
              </a:rPr>
              <a:t> </a:t>
            </a:r>
            <a:r>
              <a:rPr lang="en-US" altLang="en-US" sz="2400" dirty="0" smtClean="0">
                <a:latin typeface="Intel Clear" panose="020B0604020203020204" pitchFamily="34" charset="0"/>
              </a:rPr>
              <a:t>have an IACUC review and approval process)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Universities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Government research agencies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Private research laboratories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Vertebrate Animal Studies Conducted at School/Home/Field may Include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Studies of animals in their natural environment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Studies of animals in zoological parks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Studies of livestock that incorporate standard agricultural practices 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Studies of fish that incorporate standard aquaculture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Qualified Scientist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Required for </a:t>
            </a:r>
            <a:r>
              <a:rPr lang="en-US" altLang="en-US" b="1" u="sng" dirty="0" smtClean="0">
                <a:latin typeface="Intel Clear" panose="020B0604020203020204" pitchFamily="34" charset="0"/>
              </a:rPr>
              <a:t>some</a:t>
            </a:r>
            <a:r>
              <a:rPr lang="en-US" altLang="en-US" dirty="0" smtClean="0">
                <a:latin typeface="Intel Clear" panose="020B0604020203020204" pitchFamily="34" charset="0"/>
              </a:rPr>
              <a:t> projects</a:t>
            </a:r>
          </a:p>
          <a:p>
            <a:pPr marL="609600" indent="-609600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>
                <a:latin typeface="Intel Clear" panose="020B0604020203020204" pitchFamily="34" charset="0"/>
              </a:rPr>
              <a:t>Completes Form 2 – QS </a:t>
            </a:r>
            <a:r>
              <a:rPr lang="en-US" altLang="en-US" dirty="0" smtClean="0">
                <a:latin typeface="Intel Clear" panose="020B0604020203020204" pitchFamily="34" charset="0"/>
              </a:rPr>
              <a:t>Form</a:t>
            </a:r>
          </a:p>
          <a:p>
            <a:pPr marL="609600" indent="-609600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Should have a doctoral/professional degree related to student research</a:t>
            </a:r>
          </a:p>
          <a:p>
            <a:pPr marL="0" indent="0" eaLnBrk="1" hangingPunct="1"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en-US" dirty="0">
                <a:latin typeface="Intel Clear" panose="020B0604020203020204" pitchFamily="34" charset="0"/>
              </a:rPr>
              <a:t>	</a:t>
            </a:r>
            <a:r>
              <a:rPr lang="en-US" altLang="en-US" dirty="0" smtClean="0">
                <a:latin typeface="Intel Clear" panose="020B0604020203020204" pitchFamily="34" charset="0"/>
              </a:rPr>
              <a:t>			</a:t>
            </a:r>
            <a:r>
              <a:rPr lang="en-US" altLang="en-US" b="1" dirty="0" smtClean="0">
                <a:latin typeface="Intel Clear" panose="020B0604020203020204" pitchFamily="34" charset="0"/>
              </a:rPr>
              <a:t>Or</a:t>
            </a:r>
            <a:endParaRPr lang="en-US" altLang="en-US" dirty="0" smtClean="0">
              <a:latin typeface="Intel Clear" panose="020B0604020203020204" pitchFamily="34" charset="0"/>
            </a:endParaRPr>
          </a:p>
          <a:p>
            <a:pPr marL="0" indent="0" eaLnBrk="1" hangingPunct="1"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en-US" dirty="0">
                <a:latin typeface="Intel Clear" panose="020B0604020203020204" pitchFamily="34" charset="0"/>
              </a:rPr>
              <a:t> </a:t>
            </a:r>
            <a:r>
              <a:rPr lang="en-US" altLang="en-US" dirty="0" smtClean="0">
                <a:latin typeface="Intel Clear" panose="020B0604020203020204" pitchFamily="34" charset="0"/>
              </a:rPr>
              <a:t>       Have applicable experience and expertise with</a:t>
            </a:r>
          </a:p>
          <a:p>
            <a:pPr marL="0" indent="0" eaLnBrk="1" hangingPunct="1"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        review and approval by the SRC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229600" cy="1390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Requirements for Studies at School/Home/Field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001000" cy="36576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sz="4100" dirty="0" smtClean="0">
                <a:latin typeface="Intel Clear" panose="020B0604020203020204" pitchFamily="34" charset="0"/>
              </a:rPr>
              <a:t>Agricultural, behavioral, observational or supplemental nutritional studies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600" b="1" u="sng" dirty="0" smtClean="0">
                <a:latin typeface="Intel Clear" panose="020B0604020203020204" pitchFamily="34" charset="0"/>
              </a:rPr>
              <a:t>and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sz="4100" dirty="0" smtClean="0">
                <a:latin typeface="Intel Clear" panose="020B0604020203020204" pitchFamily="34" charset="0"/>
              </a:rPr>
              <a:t>Non-invasive and non-intrusive with no negative effect on animal’s health or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4100" dirty="0" smtClean="0">
                <a:latin typeface="Intel Clear" panose="020B0604020203020204" pitchFamily="34" charset="0"/>
              </a:rPr>
              <a:t>   well-being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600" b="1" u="sng" dirty="0" smtClean="0">
                <a:latin typeface="Intel Clear" panose="020B0604020203020204" pitchFamily="34" charset="0"/>
              </a:rPr>
              <a:t>and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sz="4100" dirty="0" smtClean="0">
                <a:latin typeface="Intel Clear" panose="020B0604020203020204" pitchFamily="34" charset="0"/>
              </a:rPr>
              <a:t>Require SRC pre-review and approval</a:t>
            </a:r>
            <a:r>
              <a:rPr lang="en-US" sz="2400" b="1" dirty="0" smtClean="0"/>
              <a:t>	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514600"/>
            <a:ext cx="7467600" cy="4114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sz="3600" dirty="0" smtClean="0">
                <a:latin typeface="Intel Clear" panose="020B0604020203020204" pitchFamily="34" charset="0"/>
              </a:rPr>
              <a:t>SRC must determine the level of supervision appropriate for the study:</a:t>
            </a:r>
          </a:p>
          <a:p>
            <a:pPr marL="1187767" lvl="3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>
                <a:latin typeface="Intel Clear" panose="020B0604020203020204" pitchFamily="34" charset="0"/>
              </a:rPr>
              <a:t>Designated supervisor</a:t>
            </a:r>
          </a:p>
          <a:p>
            <a:pPr marL="1187767" lvl="3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>
                <a:latin typeface="Intel Clear" panose="020B0604020203020204" pitchFamily="34" charset="0"/>
              </a:rPr>
              <a:t>Veterinarian</a:t>
            </a:r>
          </a:p>
          <a:p>
            <a:pPr marL="1187767" lvl="3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>
                <a:latin typeface="Intel Clear" panose="020B0604020203020204" pitchFamily="34" charset="0"/>
              </a:rPr>
              <a:t>Qualified scientist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sz="3600" dirty="0" smtClean="0">
                <a:latin typeface="Intel Clear" panose="020B0604020203020204" pitchFamily="34" charset="0"/>
              </a:rPr>
              <a:t>Form 5A required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229600" cy="1390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Requirements for Studies at School/Home/Field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C:\Users\laptop\Desktop\Jing Images\Form5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7938"/>
            <a:ext cx="52578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3276600"/>
            <a:ext cx="5257800" cy="3352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00200" y="48006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990600"/>
            <a:ext cx="85344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Requirements for Studies at Regulated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esearch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nstitutions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2590800"/>
            <a:ext cx="8229600" cy="38100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Must be approved by IACUC </a:t>
            </a:r>
            <a:r>
              <a:rPr lang="en-US" altLang="en-US" sz="2800" dirty="0" smtClean="0">
                <a:latin typeface="Intel Clear" panose="020B0604020203020204" pitchFamily="34" charset="0"/>
              </a:rPr>
              <a:t>(Institutional Animal Care and Use Committee)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Local SRC should review project before experimentation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Experimentation must follow ISEF rules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Qualified Scientist completes Form 5B </a:t>
            </a:r>
          </a:p>
          <a:p>
            <a:pPr marL="0" indent="0" eaLnBrk="1" hangingPunct="1"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    which includes documentation of IACUC</a:t>
            </a:r>
          </a:p>
          <a:p>
            <a:pPr marL="0" indent="0" eaLnBrk="1" hangingPunct="1"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    approval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3" descr="C:\Users\laptop\Desktop\Jing Images\Form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"/>
            <a:ext cx="5257800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5638800"/>
            <a:ext cx="51435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52600" y="61722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305800" cy="3124200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600" b="1" dirty="0" smtClean="0">
                <a:solidFill>
                  <a:srgbClr val="0070C0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Intel Clear" panose="020B0604020203020204" pitchFamily="34" charset="0"/>
              </a:rPr>
              <a:t>Potentially Hazardous Biological Agents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229600" cy="17335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Potentially Hazardous </a:t>
            </a:r>
            <a:r>
              <a:rPr lang="en-US" altLang="en-US" sz="5400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B</a:t>
            </a:r>
            <a:r>
              <a:rPr lang="en-US" altLang="en-US" sz="54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iological Agents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0"/>
            <a:ext cx="8229600" cy="34290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Microorganisms (including bacteria, viruses, fungi, etc.)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Recombinant DNA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Human or animal fresh/frozen tissues, blood or body fluids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7851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All studies involving potentially hazardous biological agents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41538"/>
            <a:ext cx="7861300" cy="45720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Studies must have prior approval by SRC/IACUC/IBC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Most studies are prohibited in a home environment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Studies intended to genetically engineer bacteria with multiple antibiotic resistance are prohibited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Lab studies utilizing MRSA, VRE and KPC must be conducted in a Regulated Research Institution under documented  IBC review and approval. Students are prohibited from culturing CRE.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Risk Assessment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001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Required of all PHBA projects    </a:t>
            </a:r>
          </a:p>
          <a:p>
            <a:pPr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Defines potential level of harm, injury or disease to plants, animals or humans</a:t>
            </a:r>
          </a:p>
          <a:p>
            <a:pPr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Involves</a:t>
            </a:r>
          </a:p>
          <a:p>
            <a:pPr lvl="1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Assignment of biological agent to risk group</a:t>
            </a:r>
          </a:p>
          <a:p>
            <a:pPr lvl="1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Determination of level of biological containment</a:t>
            </a:r>
          </a:p>
          <a:p>
            <a:pPr lvl="1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Assessment of expertise of adult(s)</a:t>
            </a:r>
          </a:p>
          <a:p>
            <a:pPr lvl="1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Assignment of final biosafety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Risk Assessment, cont’d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458200" cy="51816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b="1" dirty="0" smtClean="0">
                <a:latin typeface="Intel Clear" panose="020B0604020203020204" pitchFamily="34" charset="0"/>
              </a:rPr>
              <a:t>BSL 1</a:t>
            </a:r>
            <a:r>
              <a:rPr lang="en-US" altLang="en-US" sz="2800" dirty="0" smtClean="0">
                <a:latin typeface="Intel Clear" panose="020B0604020203020204" pitchFamily="34" charset="0"/>
              </a:rPr>
              <a:t> studies can usually be conducted in a high school or college teaching laboratory.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b="1" dirty="0" smtClean="0">
                <a:latin typeface="Intel Clear" panose="020B0604020203020204" pitchFamily="34" charset="0"/>
              </a:rPr>
              <a:t>BSL 2</a:t>
            </a:r>
            <a:r>
              <a:rPr lang="en-US" altLang="en-US" sz="2800" dirty="0" smtClean="0">
                <a:latin typeface="Intel Clear" panose="020B0604020203020204" pitchFamily="34" charset="0"/>
              </a:rPr>
              <a:t> studies are usually conducted in a regulated research institution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b="1" dirty="0" smtClean="0">
                <a:latin typeface="Intel Clear" panose="020B0604020203020204" pitchFamily="34" charset="0"/>
              </a:rPr>
              <a:t>BSL 3</a:t>
            </a:r>
            <a:r>
              <a:rPr lang="en-US" altLang="en-US" sz="2800" dirty="0" smtClean="0">
                <a:latin typeface="Intel Clear" panose="020B0604020203020204" pitchFamily="34" charset="0"/>
              </a:rPr>
              <a:t> and </a:t>
            </a:r>
            <a:r>
              <a:rPr lang="en-US" altLang="en-US" sz="2800" b="1" dirty="0" smtClean="0">
                <a:latin typeface="Intel Clear" panose="020B0604020203020204" pitchFamily="34" charset="0"/>
              </a:rPr>
              <a:t>BSL 4</a:t>
            </a:r>
            <a:r>
              <a:rPr lang="en-US" altLang="en-US" sz="2800" dirty="0" smtClean="0">
                <a:latin typeface="Intel Clear" panose="020B0604020203020204" pitchFamily="34" charset="0"/>
              </a:rPr>
              <a:t> studies are prohibited for ISEF projects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Form 6A (Potentially Hazardous Biological Agents form) required for most projects involving microorganisms, and for all projects involving </a:t>
            </a:r>
            <a:r>
              <a:rPr lang="en-US" altLang="en-US" sz="2800" dirty="0" err="1" smtClean="0">
                <a:latin typeface="Intel Clear" panose="020B0604020203020204" pitchFamily="34" charset="0"/>
              </a:rPr>
              <a:t>rDNA</a:t>
            </a:r>
            <a:r>
              <a:rPr lang="en-US" altLang="en-US" sz="2800" dirty="0" smtClean="0">
                <a:latin typeface="Intel Clear" panose="020B0604020203020204" pitchFamily="34" charset="0"/>
              </a:rPr>
              <a:t> and fresh human and vertebrate animal tissues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laptop\Desktop\Jing Images\For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7813"/>
            <a:ext cx="4995863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Resources to find BSL Level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0386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American Biological Safety Association  website: </a:t>
            </a:r>
            <a:r>
              <a:rPr lang="en-US" altLang="en-US" sz="2800" dirty="0" smtClean="0">
                <a:solidFill>
                  <a:srgbClr val="002060"/>
                </a:solidFill>
                <a:latin typeface="Intel Clear" panose="020B0604020203020204" pitchFamily="34" charset="0"/>
                <a:hlinkClick r:id="rId2"/>
              </a:rPr>
              <a:t>www.absa.org</a:t>
            </a:r>
            <a:r>
              <a:rPr lang="en-US" altLang="en-US" sz="2800" dirty="0" smtClean="0">
                <a:solidFill>
                  <a:srgbClr val="002060"/>
                </a:solidFill>
                <a:latin typeface="Intel Clear" panose="020B0604020203020204" pitchFamily="34" charset="0"/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en-US" altLang="en-US" sz="2800" dirty="0" smtClean="0">
              <a:latin typeface="Intel Clear" panose="020B0604020203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>
              <a:latin typeface="Intel Clear" panose="020B0604020203020204" pitchFamily="34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American Type Culture Collection   website:  </a:t>
            </a:r>
            <a:r>
              <a:rPr lang="en-US" altLang="en-US" sz="2800" dirty="0" smtClean="0">
                <a:solidFill>
                  <a:srgbClr val="002060"/>
                </a:solidFill>
                <a:latin typeface="Intel Clear" panose="020B0604020203020204" pitchFamily="34" charset="0"/>
                <a:hlinkClick r:id="rId3"/>
              </a:rPr>
              <a:t>www.atcc.org</a:t>
            </a:r>
            <a:r>
              <a:rPr lang="en-US" altLang="en-US" sz="2800" dirty="0" smtClean="0">
                <a:solidFill>
                  <a:srgbClr val="002060"/>
                </a:solidFill>
                <a:latin typeface="Intel Clear" panose="020B0604020203020204" pitchFamily="34" charset="0"/>
              </a:rPr>
              <a:t> </a:t>
            </a:r>
            <a:r>
              <a:rPr lang="en-US" altLang="en-US" sz="2800" dirty="0" smtClean="0">
                <a:latin typeface="Intel Clear" panose="020B0604020203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 descr="C:\Users\laptop\Desktop\Jing Images\Form6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063"/>
            <a:ext cx="51816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2895600"/>
            <a:ext cx="5029200" cy="3657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24000" y="48006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7793038" cy="1004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Studies Exempt from Prior SRC Review and </a:t>
            </a:r>
            <a:r>
              <a:rPr lang="en-US" altLang="en-US" sz="3200" b="1" u="sng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Do </a:t>
            </a:r>
            <a:r>
              <a:rPr lang="en-US" altLang="en-US" sz="3200" b="1" u="sng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N</a:t>
            </a:r>
            <a:r>
              <a:rPr lang="en-US" altLang="en-US" sz="3200" b="1" u="sng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ot Require </a:t>
            </a:r>
            <a:r>
              <a:rPr lang="en-US" altLang="en-US" sz="32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PHBA Forms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300" dirty="0" smtClean="0">
                <a:latin typeface="Intel Clear" panose="020B0604020203020204" pitchFamily="34" charset="0"/>
              </a:rPr>
              <a:t>Studies using baker’s and brewer’s yeast (except </a:t>
            </a:r>
            <a:r>
              <a:rPr lang="en-US" altLang="en-US" sz="2300" dirty="0" err="1" smtClean="0">
                <a:latin typeface="Intel Clear" panose="020B0604020203020204" pitchFamily="34" charset="0"/>
              </a:rPr>
              <a:t>rDNA</a:t>
            </a:r>
            <a:r>
              <a:rPr lang="en-US" altLang="en-US" sz="2300" dirty="0" smtClean="0">
                <a:latin typeface="Intel Clear" panose="020B0604020203020204" pitchFamily="34" charset="0"/>
              </a:rPr>
              <a:t> studies)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300" dirty="0" smtClean="0">
                <a:latin typeface="Intel Clear" panose="020B0604020203020204" pitchFamily="34" charset="0"/>
              </a:rPr>
              <a:t>Studies using Lactobacillus, nitrogen-fixing bacteria,        B. </a:t>
            </a:r>
            <a:r>
              <a:rPr lang="en-US" altLang="en-US" sz="2300" dirty="0" err="1" smtClean="0">
                <a:latin typeface="Intel Clear" panose="020B0604020203020204" pitchFamily="34" charset="0"/>
              </a:rPr>
              <a:t>thuringinensis</a:t>
            </a:r>
            <a:r>
              <a:rPr lang="en-US" altLang="en-US" sz="2300" dirty="0" smtClean="0">
                <a:latin typeface="Intel Clear" panose="020B0604020203020204" pitchFamily="34" charset="0"/>
              </a:rPr>
              <a:t>, oil-eating bacteria, and algae-eating bacteria in natural environment.  Not exempt if cultured in a petri dish environment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300" dirty="0" smtClean="0">
                <a:latin typeface="Intel Clear" panose="020B0604020203020204" pitchFamily="34" charset="0"/>
              </a:rPr>
              <a:t>Studies of mold growth on food items if experiment terminated at first sign of mold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300" dirty="0" smtClean="0">
                <a:latin typeface="Intel Clear" panose="020B0604020203020204" pitchFamily="34" charset="0"/>
              </a:rPr>
              <a:t>Studies involving water or soil not concentrated in media conducive to growth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300" dirty="0" smtClean="0">
                <a:latin typeface="Intel Clear" panose="020B0604020203020204" pitchFamily="34" charset="0"/>
              </a:rPr>
              <a:t>Studies of mushrooms and slime mold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300" dirty="0" smtClean="0">
                <a:latin typeface="Intel Clear" panose="020B0604020203020204" pitchFamily="34" charset="0"/>
              </a:rPr>
              <a:t>Studies with </a:t>
            </a:r>
            <a:r>
              <a:rPr lang="en-US" altLang="en-US" sz="2300" dirty="0" err="1" smtClean="0">
                <a:latin typeface="Intel Clear" panose="020B0604020203020204" pitchFamily="34" charset="0"/>
              </a:rPr>
              <a:t>E.coli</a:t>
            </a:r>
            <a:r>
              <a:rPr lang="en-US" altLang="en-US" sz="2300" dirty="0" smtClean="0">
                <a:latin typeface="Intel Clear" panose="020B0604020203020204" pitchFamily="34" charset="0"/>
              </a:rPr>
              <a:t> K-12 done at school, except in </a:t>
            </a:r>
            <a:r>
              <a:rPr lang="en-US" altLang="en-US" sz="2300" dirty="0" err="1" smtClean="0">
                <a:latin typeface="Intel Clear" panose="020B0604020203020204" pitchFamily="34" charset="0"/>
              </a:rPr>
              <a:t>rDNA</a:t>
            </a:r>
            <a:r>
              <a:rPr lang="en-US" altLang="en-US" sz="2300" dirty="0" smtClean="0">
                <a:latin typeface="Intel Clear" panose="020B0604020203020204" pitchFamily="34" charset="0"/>
              </a:rPr>
              <a:t>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631238" cy="14620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Studies Exempt from Prior SRC Review that </a:t>
            </a:r>
            <a:r>
              <a:rPr lang="en-US" sz="4400" b="1" u="sng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Require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 Form 3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7467600" cy="42672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Studies involving </a:t>
            </a:r>
            <a:r>
              <a:rPr lang="en-US" altLang="en-US" dirty="0" err="1" smtClean="0">
                <a:latin typeface="Intel Clear" panose="020B0604020203020204" pitchFamily="34" charset="0"/>
              </a:rPr>
              <a:t>protists</a:t>
            </a:r>
            <a:r>
              <a:rPr lang="en-US" altLang="en-US" dirty="0" smtClean="0">
                <a:latin typeface="Intel Clear" panose="020B0604020203020204" pitchFamily="34" charset="0"/>
              </a:rPr>
              <a:t>, </a:t>
            </a:r>
            <a:r>
              <a:rPr lang="en-US" altLang="en-US" dirty="0" err="1" smtClean="0">
                <a:latin typeface="Intel Clear" panose="020B0604020203020204" pitchFamily="34" charset="0"/>
              </a:rPr>
              <a:t>archae</a:t>
            </a:r>
            <a:r>
              <a:rPr lang="en-US" altLang="en-US" dirty="0" smtClean="0">
                <a:latin typeface="Intel Clear" panose="020B0604020203020204" pitchFamily="34" charset="0"/>
              </a:rPr>
              <a:t> and similar microorganisms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Research using manure for composting, fuel production, or other non-culturing experiments 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Studies using commercially available color change coliform water test kits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Studies involving decomposition of vertebrate organisms (forensic studies) 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Studies with microbial fuel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533400"/>
            <a:ext cx="8763000" cy="19954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Studies Involving 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U</a:t>
            </a: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nknown 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M</a:t>
            </a: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icroorganisms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971800"/>
            <a:ext cx="8458200" cy="37338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b="1" dirty="0" smtClean="0">
                <a:latin typeface="Intel Clear" panose="020B0604020203020204" pitchFamily="34" charset="0"/>
              </a:rPr>
              <a:t>BSL 1 </a:t>
            </a:r>
            <a:r>
              <a:rPr lang="en-US" altLang="en-US" sz="2800" dirty="0" smtClean="0">
                <a:latin typeface="Intel Clear" panose="020B0604020203020204" pitchFamily="34" charset="0"/>
              </a:rPr>
              <a:t>if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Organisms cultured in plastic petri dish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Culture dish remains sealed throughout experiment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Culture dish disposed of in appropriate manner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b="1" dirty="0" smtClean="0">
                <a:latin typeface="Intel Clear" panose="020B0604020203020204" pitchFamily="34" charset="0"/>
              </a:rPr>
              <a:t>BSL 2 </a:t>
            </a:r>
            <a:r>
              <a:rPr lang="en-US" altLang="en-US" sz="2800" dirty="0" smtClean="0">
                <a:latin typeface="Intel Clear" panose="020B0604020203020204" pitchFamily="34" charset="0"/>
              </a:rPr>
              <a:t>if 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petri dish is opened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1066800"/>
            <a:ext cx="650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rDNA</a:t>
            </a:r>
            <a:r>
              <a:rPr lang="en-US" altLang="en-US" sz="54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 Technologies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34290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Experiments with </a:t>
            </a:r>
            <a:r>
              <a:rPr lang="en-US" altLang="en-US" sz="2800" b="1" u="sng" dirty="0" smtClean="0">
                <a:latin typeface="Intel Clear" panose="020B0604020203020204" pitchFamily="34" charset="0"/>
              </a:rPr>
              <a:t>BSL 1</a:t>
            </a:r>
            <a:r>
              <a:rPr lang="en-US" altLang="en-US" sz="2800" b="1" dirty="0" smtClean="0">
                <a:latin typeface="Intel Clear" panose="020B0604020203020204" pitchFamily="34" charset="0"/>
              </a:rPr>
              <a:t> </a:t>
            </a:r>
            <a:r>
              <a:rPr lang="en-US" altLang="en-US" sz="2800" dirty="0" smtClean="0">
                <a:latin typeface="Intel Clear" panose="020B0604020203020204" pitchFamily="34" charset="0"/>
              </a:rPr>
              <a:t>organisms can be done in BSL 1 lab with a Qualified Scientist or trained Designated Supervisor</a:t>
            </a:r>
          </a:p>
          <a:p>
            <a:pPr marL="0" indent="0" eaLnBrk="1" hangingPunct="1"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n-US" altLang="en-US" sz="2800" dirty="0" smtClean="0">
              <a:latin typeface="Intel Clear" panose="020B0604020203020204" pitchFamily="34" charset="0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Experiments with </a:t>
            </a:r>
            <a:r>
              <a:rPr lang="en-US" altLang="en-US" sz="2800" b="1" u="sng" dirty="0" smtClean="0">
                <a:latin typeface="Intel Clear" panose="020B0604020203020204" pitchFamily="34" charset="0"/>
              </a:rPr>
              <a:t>BSL 2</a:t>
            </a:r>
            <a:r>
              <a:rPr lang="en-US" altLang="en-US" sz="2800" b="1" dirty="0" smtClean="0">
                <a:latin typeface="Intel Clear" panose="020B0604020203020204" pitchFamily="34" charset="0"/>
              </a:rPr>
              <a:t> </a:t>
            </a:r>
            <a:r>
              <a:rPr lang="en-US" altLang="en-US" sz="2800" dirty="0" smtClean="0">
                <a:latin typeface="Intel Clear" panose="020B0604020203020204" pitchFamily="34" charset="0"/>
              </a:rPr>
              <a:t>organisms must be done in a regulated research institution with a Qualified Scientist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365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Tissues</a:t>
            </a:r>
            <a:endParaRPr lang="en-US" altLang="en-US" b="1" dirty="0" smtClean="0">
              <a:solidFill>
                <a:schemeClr val="accent3">
                  <a:lumMod val="75000"/>
                </a:schemeClr>
              </a:solidFill>
              <a:latin typeface="Intel Clear" panose="020B06040202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85913"/>
            <a:ext cx="8305800" cy="4694237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500" dirty="0" smtClean="0">
                <a:latin typeface="Intel Clear" panose="020B0604020203020204" pitchFamily="34" charset="0"/>
              </a:rPr>
              <a:t>If animal is euthanized solely for student project – vertebrate animal study which requires IACUC approval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500" dirty="0" smtClean="0">
                <a:latin typeface="Intel Clear" panose="020B0604020203020204" pitchFamily="34" charset="0"/>
              </a:rPr>
              <a:t>If animal is euthanized for a purpose other than student project – tissue study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500" dirty="0" smtClean="0">
                <a:latin typeface="Intel Clear" panose="020B0604020203020204" pitchFamily="34" charset="0"/>
              </a:rPr>
              <a:t>Classification as </a:t>
            </a:r>
            <a:r>
              <a:rPr lang="en-US" altLang="en-US" sz="2500" b="1" dirty="0" smtClean="0">
                <a:latin typeface="Intel Clear" panose="020B0604020203020204" pitchFamily="34" charset="0"/>
              </a:rPr>
              <a:t>BSL 1</a:t>
            </a:r>
            <a:r>
              <a:rPr lang="en-US" altLang="en-US" sz="2500" dirty="0" smtClean="0">
                <a:latin typeface="Intel Clear" panose="020B0604020203020204" pitchFamily="34" charset="0"/>
              </a:rPr>
              <a:t> or </a:t>
            </a:r>
            <a:r>
              <a:rPr lang="en-US" altLang="en-US" sz="2500" b="1" dirty="0" smtClean="0">
                <a:latin typeface="Intel Clear" panose="020B0604020203020204" pitchFamily="34" charset="0"/>
              </a:rPr>
              <a:t>2</a:t>
            </a:r>
            <a:r>
              <a:rPr lang="en-US" altLang="en-US" sz="2500" dirty="0" smtClean="0">
                <a:latin typeface="Intel Clear" panose="020B0604020203020204" pitchFamily="34" charset="0"/>
              </a:rPr>
              <a:t> based on source of tissue and possibility of containing infectious agents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500" dirty="0" smtClean="0">
                <a:latin typeface="Intel Clear" panose="020B0604020203020204" pitchFamily="34" charset="0"/>
              </a:rPr>
              <a:t>All studies with human or wild animal blood are </a:t>
            </a:r>
            <a:r>
              <a:rPr lang="en-US" altLang="en-US" sz="2500" b="1" dirty="0" smtClean="0">
                <a:latin typeface="Intel Clear" panose="020B0604020203020204" pitchFamily="34" charset="0"/>
              </a:rPr>
              <a:t>BSL 2</a:t>
            </a:r>
            <a:r>
              <a:rPr lang="en-US" altLang="en-US" sz="2500" dirty="0" smtClean="0">
                <a:latin typeface="Intel Clear" panose="020B0604020203020204" pitchFamily="34" charset="0"/>
              </a:rPr>
              <a:t>.  Studies with domestic animal blood are </a:t>
            </a:r>
            <a:r>
              <a:rPr lang="en-US" altLang="en-US" sz="2500" b="1" dirty="0" smtClean="0">
                <a:latin typeface="Intel Clear" panose="020B0604020203020204" pitchFamily="34" charset="0"/>
              </a:rPr>
              <a:t>BSL 1</a:t>
            </a:r>
            <a:r>
              <a:rPr lang="en-US" altLang="en-US" sz="2500" dirty="0" smtClean="0">
                <a:latin typeface="Intel Clear" panose="020B0604020203020204" pitchFamily="34" charset="0"/>
              </a:rPr>
              <a:t>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500" dirty="0" smtClean="0">
                <a:latin typeface="Intel Clear" panose="020B0604020203020204" pitchFamily="34" charset="0"/>
              </a:rPr>
              <a:t>Studies with human body fluids which can be associated with a person must have IRB approval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endParaRPr lang="en-US" altLang="en-US" dirty="0" smtClean="0">
              <a:latin typeface="Intel Clear" panose="020B060402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Exempt as PHBA Tissues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133600"/>
            <a:ext cx="8001000" cy="43195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Plant tissues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Plant and non-primate established cell and tissue cultures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Fresh or frozen meat, meat by-products, pasteurized milk, eggs – from grocery stores, restaurants, packing houses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Hair, hooves, nails and feathers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Sterilized teeth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Fossilized tissue/archeological specimens 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 smtClean="0">
                <a:latin typeface="Intel Clear" panose="020B0604020203020204" pitchFamily="34" charset="0"/>
              </a:rPr>
              <a:t>Prepared fixed tissue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Form 6B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Required for all projects using 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Fresh/frozen tissue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Primary cell cultures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Human and other primate established cell lines and tissue cultures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Blood and blood products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Body fluids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3" descr="C:\Users\laptop\Desktop\Jing Images\Form6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0488"/>
            <a:ext cx="51816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4267200"/>
            <a:ext cx="50292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28800" y="54102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Designated Supervisor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Supervises projects involving hazardous chemicals, activities or devices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Supervises projects requiring a Qualified Scientist when the Qualified Scientist cannot directly supervise the student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For </a:t>
            </a:r>
            <a:r>
              <a:rPr lang="en-US" altLang="en-US" sz="2800" dirty="0">
                <a:latin typeface="Intel Clear" panose="020B0604020203020204" pitchFamily="34" charset="0"/>
              </a:rPr>
              <a:t>vertebrate animal </a:t>
            </a:r>
            <a:r>
              <a:rPr lang="en-US" altLang="en-US" sz="2800" dirty="0" smtClean="0">
                <a:latin typeface="Intel Clear" panose="020B0604020203020204" pitchFamily="34" charset="0"/>
              </a:rPr>
              <a:t>projects, an </a:t>
            </a:r>
            <a:r>
              <a:rPr lang="en-US" altLang="en-US" sz="2800" dirty="0">
                <a:latin typeface="Intel Clear" panose="020B0604020203020204" pitchFamily="34" charset="0"/>
              </a:rPr>
              <a:t>Animal Care Supervisor </a:t>
            </a:r>
            <a:r>
              <a:rPr lang="en-US" altLang="en-US" sz="2800" dirty="0" smtClean="0">
                <a:latin typeface="Intel Clear" panose="020B0604020203020204" pitchFamily="34" charset="0"/>
              </a:rPr>
              <a:t>is required</a:t>
            </a:r>
            <a:endParaRPr lang="en-US" altLang="en-US" sz="2800" dirty="0">
              <a:latin typeface="Intel Clear" panose="020B0604020203020204" pitchFamily="34" charset="0"/>
            </a:endParaRPr>
          </a:p>
          <a:p>
            <a:pPr marL="0" indent="0" eaLnBrk="1" hangingPunct="1"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n-US" altLang="en-US" sz="2800" dirty="0" smtClean="0">
              <a:latin typeface="Intel Clear" panose="020B0604020203020204" pitchFamily="34" charset="0"/>
            </a:endParaRPr>
          </a:p>
          <a:p>
            <a:pPr eaLnBrk="1" hangingPunct="1">
              <a:defRPr/>
            </a:pPr>
            <a:endParaRPr lang="en-US" altLang="en-US" sz="2400" dirty="0" smtClean="0"/>
          </a:p>
          <a:p>
            <a:pPr lvl="1" eaLnBrk="1" hangingPunct="1">
              <a:defRPr/>
            </a:pPr>
            <a:endParaRPr lang="en-US" altLang="en-US" sz="2000" dirty="0" smtClean="0"/>
          </a:p>
          <a:p>
            <a:pPr lvl="1" eaLnBrk="1" hangingPunct="1">
              <a:defRPr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305800" cy="3124200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600" b="1" dirty="0" smtClean="0">
                <a:solidFill>
                  <a:srgbClr val="0070C0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Intel Clear" panose="020B0604020203020204" pitchFamily="34" charset="0"/>
              </a:rPr>
              <a:t>Hazardous Chemicals, Activities, or Devices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57250"/>
            <a:ext cx="8534400" cy="1428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Hazardous Chemicals,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A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ctivities or Devices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Chemicals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Equipment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DEA-Controlled Substances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Prescription Drugs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Alcohol and Tobacco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Firearms and Explosives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480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General Rules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Studies do not require prior SRC review and approval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All studies require a Risk Assessment documented on Form 3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DEA - controlled substances require a Qualified Scientist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All other studies require a Designated Supervisor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458200" cy="5257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DEA-Controlled Substances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Intel Clear" panose="020B0604020203020204" pitchFamily="34" charset="0"/>
              </a:rPr>
              <a:t>Consult DEA list of controlled substances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Intel Clear" panose="020B0604020203020204" pitchFamily="34" charset="0"/>
              </a:rPr>
              <a:t>All studies require Qualified Scientist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Intel Clear" panose="020B0604020203020204" pitchFamily="34" charset="0"/>
              </a:rPr>
              <a:t>Controlled substances on Schedule 1 require DEA protocol review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US" dirty="0" smtClean="0">
              <a:latin typeface="Intel Clear" panose="020B0604020203020204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US" dirty="0" smtClean="0">
              <a:latin typeface="Intel Clear" panose="020B0604020203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Firearms and Explosives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Intel Clear" panose="020B0604020203020204" pitchFamily="34" charset="0"/>
              </a:rPr>
              <a:t>Must adhere to local training and certification requirements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Alcohol and Tobacco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7543800" cy="4267200"/>
          </a:xfrm>
        </p:spPr>
        <p:txBody>
          <a:bodyPr/>
          <a:lstStyle/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Students must adhere to U.S. regulations as well as  local and country laws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Production of wine or beer by adults is allowable.  Parents must  directly supervise any student research involving legal home production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>
                <a:latin typeface="Intel Clear" panose="020B0604020203020204" pitchFamily="34" charset="0"/>
              </a:rPr>
              <a:t>Alcohol distillation for fuel production or other non consumable products can be conducted at school with TTB permit obtained by school officials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30300"/>
            <a:ext cx="8458200" cy="5715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Prescription Drugs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Intel Clear" panose="020B0604020203020204" pitchFamily="34" charset="0"/>
              </a:rPr>
              <a:t>Cannot be administered to human subjects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Intel Clear" panose="020B0604020203020204" pitchFamily="34" charset="0"/>
              </a:rPr>
              <a:t>Animal administration must follow ISEF vertebrate animal guidelines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Hazardous Chemicals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dirty="0" smtClean="0">
                <a:latin typeface="Intel Clear" panose="020B0604020203020204" pitchFamily="34" charset="0"/>
              </a:rPr>
              <a:t>Refer to MSDS Sheets for safety and disposal information</a:t>
            </a:r>
            <a:endParaRPr lang="en-US" sz="3600" dirty="0" smtClean="0">
              <a:latin typeface="Intel Clear" panose="020B0604020203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Hazardous Devices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Intel Clear" panose="020B0604020203020204" pitchFamily="34" charset="0"/>
              </a:rPr>
              <a:t>Involve level of risk beyond that encountered in student’s everyday life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Intel Clear" panose="020B0604020203020204" pitchFamily="34" charset="0"/>
              </a:rPr>
              <a:t>Follow handling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7467600" cy="54864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Radiation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sz="2300" dirty="0" smtClean="0">
                <a:latin typeface="Intel Clear" panose="020B0604020203020204" pitchFamily="34" charset="0"/>
              </a:rPr>
              <a:t>Studies using non-ionizing radiation and studies of ionizing radiation using voltage  &lt; 10 kvolts require a documented risk assessment on Form 3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endParaRPr lang="en-US" sz="2300" dirty="0" smtClean="0">
              <a:latin typeface="Intel Clear" panose="020B0604020203020204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sz="2300" dirty="0" smtClean="0">
                <a:latin typeface="Intel Clear" panose="020B0604020203020204" pitchFamily="34" charset="0"/>
              </a:rPr>
              <a:t>Studies of ionizing radiation using voltage between 10 and 25 kvolts must be preapproved by the SRC and have a documented risk assessment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endParaRPr lang="en-US" sz="2300" dirty="0" smtClean="0">
              <a:latin typeface="Intel Clear" panose="020B0604020203020204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sz="2300" dirty="0" smtClean="0">
                <a:latin typeface="Intel Clear" panose="020B0604020203020204" pitchFamily="34" charset="0"/>
              </a:rPr>
              <a:t>Studies of ionizing radiation using voltage exceeding 25 kvolts must be conducted in a site with a Licensed Radiation Program and preapproved by the institution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28675"/>
            <a:ext cx="297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Form 3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29600" cy="4389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Required for all projects involving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DEA-Controlled Substances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Prescription Drugs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Alcohol and Tobacco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Hazardous Chemicals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Hazardous Devices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Hazardous Activities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200" dirty="0" smtClean="0">
                <a:latin typeface="Intel Clear" panose="020B0604020203020204" pitchFamily="34" charset="0"/>
              </a:rPr>
              <a:t>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3" descr="C:\Users\laptop\Desktop\Jing Images\Form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1438"/>
            <a:ext cx="5181600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4800600"/>
            <a:ext cx="50292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28800" y="57150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Institutional Review Board (IRB)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Reviews human participant studies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Membership must include: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an educator</a:t>
            </a: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a school administrator</a:t>
            </a:r>
            <a:endParaRPr lang="en-US" altLang="en-US" sz="2800" dirty="0" smtClean="0">
              <a:solidFill>
                <a:schemeClr val="folHlink"/>
              </a:solidFill>
              <a:latin typeface="Intel Clear" panose="020B060402020302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someone knowledgeable about evaluating physical and/or psychological risk: MD, PA, RN, psychologist, licensed social worker or licensed clinical professional counselor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Scientific Review Committee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(SRC)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610600" cy="3581400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000" dirty="0" smtClean="0">
                <a:latin typeface="Intel Clear" panose="020B0604020203020204" pitchFamily="34" charset="0"/>
              </a:rPr>
              <a:t>Reviews </a:t>
            </a:r>
            <a:r>
              <a:rPr lang="en-US" altLang="en-US" sz="3000" b="1" u="sng" dirty="0" smtClean="0">
                <a:latin typeface="Intel Clear" panose="020B0604020203020204" pitchFamily="34" charset="0"/>
              </a:rPr>
              <a:t>some</a:t>
            </a:r>
            <a:r>
              <a:rPr lang="en-US" altLang="en-US" sz="3000" dirty="0" smtClean="0">
                <a:latin typeface="Intel Clear" panose="020B0604020203020204" pitchFamily="34" charset="0"/>
              </a:rPr>
              <a:t> projects before experimentation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000" dirty="0" smtClean="0">
                <a:latin typeface="Intel Clear" panose="020B0604020203020204" pitchFamily="34" charset="0"/>
              </a:rPr>
              <a:t>Reviews </a:t>
            </a:r>
            <a:r>
              <a:rPr lang="en-US" altLang="en-US" sz="3000" b="1" u="sng" dirty="0" smtClean="0">
                <a:latin typeface="Intel Clear" panose="020B0604020203020204" pitchFamily="34" charset="0"/>
              </a:rPr>
              <a:t>all</a:t>
            </a:r>
            <a:r>
              <a:rPr lang="en-US" altLang="en-US" sz="3000" dirty="0" smtClean="0">
                <a:latin typeface="Intel Clear" panose="020B0604020203020204" pitchFamily="34" charset="0"/>
              </a:rPr>
              <a:t> projects just prior to competition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000" dirty="0" smtClean="0">
                <a:latin typeface="Intel Clear" panose="020B0604020203020204" pitchFamily="34" charset="0"/>
              </a:rPr>
              <a:t>Membership must include: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000" dirty="0" smtClean="0">
                <a:latin typeface="Intel Clear" panose="020B0604020203020204" pitchFamily="34" charset="0"/>
              </a:rPr>
              <a:t>a biomedical scientist with an earned doctoral degree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000" dirty="0" smtClean="0">
                <a:latin typeface="Intel Clear" panose="020B0604020203020204" pitchFamily="34" charset="0"/>
              </a:rPr>
              <a:t>an educator</a:t>
            </a:r>
            <a:endParaRPr lang="en-US" altLang="en-US" sz="3000" dirty="0" smtClean="0">
              <a:solidFill>
                <a:schemeClr val="folHlink"/>
              </a:solidFill>
              <a:latin typeface="Intel Clear" panose="020B0604020203020204" pitchFamily="34" charset="0"/>
            </a:endParaRPr>
          </a:p>
          <a:p>
            <a:pPr lvl="1"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000" dirty="0" smtClean="0">
                <a:latin typeface="Intel Clear" panose="020B0604020203020204" pitchFamily="34" charset="0"/>
              </a:rPr>
              <a:t>one other 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Intel Clear" panose="020B0604020203020204" pitchFamily="34" charset="0"/>
              </a:rPr>
              <a:t>Combined IRB/SRC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229600" cy="438943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800" dirty="0" smtClean="0">
                <a:latin typeface="Intel Clear" panose="020B0604020203020204" pitchFamily="34" charset="0"/>
              </a:rPr>
              <a:t>Membership must include:</a:t>
            </a:r>
          </a:p>
          <a:p>
            <a:pPr lvl="2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500" dirty="0" smtClean="0">
                <a:latin typeface="Intel Clear" panose="020B0604020203020204" pitchFamily="34" charset="0"/>
              </a:rPr>
              <a:t>a biomedical scientist with an earned doctoral degree</a:t>
            </a:r>
          </a:p>
          <a:p>
            <a:pPr lvl="2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500" dirty="0" smtClean="0">
                <a:latin typeface="Intel Clear" panose="020B0604020203020204" pitchFamily="34" charset="0"/>
              </a:rPr>
              <a:t>a school administrator</a:t>
            </a:r>
          </a:p>
          <a:p>
            <a:pPr lvl="2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500" dirty="0" smtClean="0">
                <a:latin typeface="Intel Clear" panose="020B0604020203020204" pitchFamily="34" charset="0"/>
              </a:rPr>
              <a:t>an educator</a:t>
            </a:r>
          </a:p>
          <a:p>
            <a:pPr lvl="2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500" dirty="0" smtClean="0">
                <a:latin typeface="Intel Clear" panose="020B0604020203020204" pitchFamily="34" charset="0"/>
              </a:rPr>
              <a:t>someone knowledgeable about evaluating physical and/or psychological risk: MD, PA, RN, psychologist, licensed social worker or licensed clinical professional counselor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Custom 15">
      <a:dk1>
        <a:sysClr val="windowText" lastClr="000000"/>
      </a:dk1>
      <a:lt1>
        <a:sysClr val="window" lastClr="FFFFFF"/>
      </a:lt1>
      <a:dk2>
        <a:srgbClr val="04617B"/>
      </a:dk2>
      <a:lt2>
        <a:srgbClr val="FFFFFF"/>
      </a:lt2>
      <a:accent1>
        <a:srgbClr val="0F6FC6"/>
      </a:accent1>
      <a:accent2>
        <a:srgbClr val="0B5394"/>
      </a:accent2>
      <a:accent3>
        <a:srgbClr val="0070C0"/>
      </a:accent3>
      <a:accent4>
        <a:srgbClr val="0B5394"/>
      </a:accent4>
      <a:accent5>
        <a:srgbClr val="073763"/>
      </a:accent5>
      <a:accent6>
        <a:srgbClr val="005390"/>
      </a:accent6>
      <a:hlink>
        <a:srgbClr val="073763"/>
      </a:hlink>
      <a:folHlink>
        <a:srgbClr val="0B539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3165</TotalTime>
  <Words>1993</Words>
  <Application>Microsoft Office PowerPoint</Application>
  <PresentationFormat>On-screen Show (4:3)</PresentationFormat>
  <Paragraphs>359</Paragraphs>
  <Slides>68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Flow</vt:lpstr>
      <vt:lpstr>Urban</vt:lpstr>
      <vt:lpstr>PowerPoint Presentation</vt:lpstr>
      <vt:lpstr>Adult Roles and Responsibilities</vt:lpstr>
      <vt:lpstr>Adult Sponsor</vt:lpstr>
      <vt:lpstr>Qualified Scientist</vt:lpstr>
      <vt:lpstr>PowerPoint Presentation</vt:lpstr>
      <vt:lpstr>Designated Supervisor</vt:lpstr>
      <vt:lpstr>Institutional Review Board (IRB)</vt:lpstr>
      <vt:lpstr>Scientific Review Committee (SRC)</vt:lpstr>
      <vt:lpstr>Combined IRB/SRC</vt:lpstr>
      <vt:lpstr>Forms Required for all Projects</vt:lpstr>
      <vt:lpstr>PowerPoint Presentation</vt:lpstr>
      <vt:lpstr>PowerPoint Presentation</vt:lpstr>
      <vt:lpstr> Research Plan/Project Summary</vt:lpstr>
      <vt:lpstr>PowerPoint Presentation</vt:lpstr>
      <vt:lpstr>PowerPoint Presentation</vt:lpstr>
      <vt:lpstr>PowerPoint Presentation</vt:lpstr>
      <vt:lpstr>PowerPoint Presentation</vt:lpstr>
      <vt:lpstr>Continuation/Research  Progression Studies</vt:lpstr>
      <vt:lpstr>PowerPoint Presentation</vt:lpstr>
      <vt:lpstr>Human Participants</vt:lpstr>
      <vt:lpstr>What are Human Participant Studies?</vt:lpstr>
      <vt:lpstr>Exempt studies that do not require IRB review or human participant forms</vt:lpstr>
      <vt:lpstr>Additional Exempt Studies</vt:lpstr>
      <vt:lpstr>Human Participants Research</vt:lpstr>
      <vt:lpstr>Human Participants Research, cont’d</vt:lpstr>
      <vt:lpstr>Risk Evaluation</vt:lpstr>
      <vt:lpstr>Types of Risk</vt:lpstr>
      <vt:lpstr>Expedited Review</vt:lpstr>
      <vt:lpstr>IRB Decisions are Documented on Form 4</vt:lpstr>
      <vt:lpstr>PowerPoint Presentation</vt:lpstr>
      <vt:lpstr>PowerPoint Presentation</vt:lpstr>
      <vt:lpstr>PowerPoint Presentation</vt:lpstr>
      <vt:lpstr>Vertebrate Animals</vt:lpstr>
      <vt:lpstr>What is a Vertebrate Animal?</vt:lpstr>
      <vt:lpstr>Prohibited Studies</vt:lpstr>
      <vt:lpstr>No vertebrate animal deaths due to the experimental procedures are permitted</vt:lpstr>
      <vt:lpstr>SRC Exemptions for Behavioral Observations of Animals </vt:lpstr>
      <vt:lpstr>Research Sites</vt:lpstr>
      <vt:lpstr>Vertebrate Animal Studies Conducted at School/Home/Field may Include</vt:lpstr>
      <vt:lpstr>Requirements for Studies at School/Home/Field </vt:lpstr>
      <vt:lpstr>Requirements for Studies at School/Home/Field (cont’d.)</vt:lpstr>
      <vt:lpstr>PowerPoint Presentation</vt:lpstr>
      <vt:lpstr>Requirements for Studies at Regulated Research Institutions</vt:lpstr>
      <vt:lpstr>PowerPoint Presentation</vt:lpstr>
      <vt:lpstr>Potentially Hazardous Biological Agents</vt:lpstr>
      <vt:lpstr>Potentially Hazardous Biological Agents</vt:lpstr>
      <vt:lpstr>All studies involving potentially hazardous biological agents</vt:lpstr>
      <vt:lpstr>Risk Assessment</vt:lpstr>
      <vt:lpstr>Risk Assessment, cont’d</vt:lpstr>
      <vt:lpstr>Resources to find BSL Level</vt:lpstr>
      <vt:lpstr>PowerPoint Presentation</vt:lpstr>
      <vt:lpstr>Studies Exempt from Prior SRC Review and Do Not Require PHBA Forms</vt:lpstr>
      <vt:lpstr>Studies Exempt from Prior SRC Review that Require Form 3</vt:lpstr>
      <vt:lpstr>Studies Involving Unknown Microorganisms</vt:lpstr>
      <vt:lpstr>rDNA Technologies</vt:lpstr>
      <vt:lpstr>Tissues</vt:lpstr>
      <vt:lpstr>Exempt as PHBA Tissues</vt:lpstr>
      <vt:lpstr>Form 6B</vt:lpstr>
      <vt:lpstr>PowerPoint Presentation</vt:lpstr>
      <vt:lpstr>Hazardous Chemicals, Activities, or Devices</vt:lpstr>
      <vt:lpstr>Hazardous Chemicals, Activities or Devices</vt:lpstr>
      <vt:lpstr>General Rules</vt:lpstr>
      <vt:lpstr>PowerPoint Presentation</vt:lpstr>
      <vt:lpstr>Alcohol and Tobacco</vt:lpstr>
      <vt:lpstr>PowerPoint Presentation</vt:lpstr>
      <vt:lpstr>PowerPoint Presentation</vt:lpstr>
      <vt:lpstr>Form 3</vt:lpstr>
      <vt:lpstr>PowerPoint Presentation</vt:lpstr>
    </vt:vector>
  </TitlesOfParts>
  <Company>Sheepy Wallow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and Guidelines</dc:title>
  <dc:creator>Nancy Aiello</dc:creator>
  <cp:lastModifiedBy>temp</cp:lastModifiedBy>
  <cp:revision>241</cp:revision>
  <dcterms:created xsi:type="dcterms:W3CDTF">2004-09-25T14:14:47Z</dcterms:created>
  <dcterms:modified xsi:type="dcterms:W3CDTF">2015-07-02T14:07:40Z</dcterms:modified>
</cp:coreProperties>
</file>